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6" r:id="rId3"/>
    <p:sldId id="294" r:id="rId4"/>
    <p:sldId id="297" r:id="rId5"/>
    <p:sldId id="298" r:id="rId6"/>
    <p:sldId id="299" r:id="rId7"/>
    <p:sldId id="300" r:id="rId8"/>
    <p:sldId id="296" r:id="rId9"/>
    <p:sldId id="257" r:id="rId10"/>
    <p:sldId id="301" r:id="rId11"/>
    <p:sldId id="302" r:id="rId12"/>
    <p:sldId id="305" r:id="rId13"/>
    <p:sldId id="303" r:id="rId14"/>
    <p:sldId id="304" r:id="rId15"/>
    <p:sldId id="30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DAD79A-9312-4146-A1CF-080DF2D10823}" v="58" dt="2023-03-21T18:53:23.3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7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ndy Dodd" userId="be89ffb4-90f7-49cf-87c2-ea687e8a9e6b" providerId="ADAL" clId="{F8DAD79A-9312-4146-A1CF-080DF2D10823}"/>
    <pc:docChg chg="modSld">
      <pc:chgData name="Randy Dodd" userId="be89ffb4-90f7-49cf-87c2-ea687e8a9e6b" providerId="ADAL" clId="{F8DAD79A-9312-4146-A1CF-080DF2D10823}" dt="2023-03-21T18:53:24.612" v="91" actId="20577"/>
      <pc:docMkLst>
        <pc:docMk/>
      </pc:docMkLst>
      <pc:sldChg chg="modSp mod">
        <pc:chgData name="Randy Dodd" userId="be89ffb4-90f7-49cf-87c2-ea687e8a9e6b" providerId="ADAL" clId="{F8DAD79A-9312-4146-A1CF-080DF2D10823}" dt="2023-03-21T18:52:11.750" v="53" actId="20577"/>
        <pc:sldMkLst>
          <pc:docMk/>
          <pc:sldMk cId="3116260865" sldId="303"/>
        </pc:sldMkLst>
        <pc:graphicFrameChg chg="modGraphic">
          <ac:chgData name="Randy Dodd" userId="be89ffb4-90f7-49cf-87c2-ea687e8a9e6b" providerId="ADAL" clId="{F8DAD79A-9312-4146-A1CF-080DF2D10823}" dt="2023-03-21T18:52:11.750" v="53" actId="20577"/>
          <ac:graphicFrameMkLst>
            <pc:docMk/>
            <pc:sldMk cId="3116260865" sldId="303"/>
            <ac:graphicFrameMk id="4" creationId="{42CA7324-D2CB-C73E-65D2-95D6A4F41FD5}"/>
          </ac:graphicFrameMkLst>
        </pc:graphicFrameChg>
      </pc:sldChg>
      <pc:sldChg chg="modSp mod">
        <pc:chgData name="Randy Dodd" userId="be89ffb4-90f7-49cf-87c2-ea687e8a9e6b" providerId="ADAL" clId="{F8DAD79A-9312-4146-A1CF-080DF2D10823}" dt="2023-03-21T18:53:24.612" v="91" actId="20577"/>
        <pc:sldMkLst>
          <pc:docMk/>
          <pc:sldMk cId="2447555305" sldId="305"/>
        </pc:sldMkLst>
        <pc:graphicFrameChg chg="mod modGraphic">
          <ac:chgData name="Randy Dodd" userId="be89ffb4-90f7-49cf-87c2-ea687e8a9e6b" providerId="ADAL" clId="{F8DAD79A-9312-4146-A1CF-080DF2D10823}" dt="2023-03-21T18:53:24.612" v="91" actId="20577"/>
          <ac:graphicFrameMkLst>
            <pc:docMk/>
            <pc:sldMk cId="2447555305" sldId="305"/>
            <ac:graphicFrameMk id="4" creationId="{358A27B8-B4DB-099E-F90F-98FA15502C6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41B37-AC89-393C-E990-F8FAA4B39B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BD97A7-DBF2-D5B1-2240-D29F1D5C7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686E8-A154-A70C-213D-9481000E5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53A8-4305-49C6-AF2A-7C55F11B9F28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676B6-8F3D-F66D-AB50-206B7E862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D583D4-C013-4BB1-3714-98C07ED34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0351-3F38-4CB3-82D8-940CA6C98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949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879E7-507D-1FF1-34D0-0774F8DE2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A6A774-FB44-07B9-F553-2B76465671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DF196E-BC6A-39E5-9798-1671180A8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53A8-4305-49C6-AF2A-7C55F11B9F28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9EEFB-395D-0177-3808-E8C9DC62A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10707-F06E-FD4F-F5A3-D95B4D165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0351-3F38-4CB3-82D8-940CA6C98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697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0CC3E-96E2-3B40-5415-847E18B236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3A1DDD-4937-2629-E374-C8F7007006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5244C-3DC6-4E83-E96D-A47CBF55F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53A8-4305-49C6-AF2A-7C55F11B9F28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0E6B1-7D3A-7B8E-8DA8-FDD244C8E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C9A65-F3C6-50BF-6D45-A1975D802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0351-3F38-4CB3-82D8-940CA6C98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20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AF9C2-84F4-96D6-B92E-3ABD24604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78B4E-AAEA-4C5D-7F53-9482B33D1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5ED2F-E2DB-2A51-7A06-1E85D4118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99E8D-E8A0-4E98-A6D2-C842B7452E5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F15AA-ADFF-C856-D2DE-A4A42C816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97E95-27F7-327A-DCF0-CB5EC1EA4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FB66-B58C-4822-A1AB-3678F3A6E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049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AF9C2-84F4-96D6-B92E-3ABD24604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78B4E-AAEA-4C5D-7F53-9482B33D1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5ED2F-E2DB-2A51-7A06-1E85D4118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53A8-4305-49C6-AF2A-7C55F11B9F28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F15AA-ADFF-C856-D2DE-A4A42C816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97E95-27F7-327A-DCF0-CB5EC1EA4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0351-3F38-4CB3-82D8-940CA6C98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59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6F620-1502-9CAC-C47B-203BC4D1B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859DA1-F728-07CC-8777-89EDA5D44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D1D13-B5E3-9FD0-A193-060FC57BE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53A8-4305-49C6-AF2A-7C55F11B9F28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4DCFC-4565-A3B0-5E13-874287089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15480-2360-BF6B-6DD5-0779D4E8C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0351-3F38-4CB3-82D8-940CA6C98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234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0F20B-6F27-B479-E527-0970CA046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B035A-31DB-DB3B-9294-D309A0A7CC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9705FF-ACDB-7828-2BBB-B55D86C201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30BF20-6269-CB37-CA3D-A479CBE66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53A8-4305-49C6-AF2A-7C55F11B9F28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5300C8-46B8-8A43-C4EA-0B6CCCA98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9D2161-F7A8-F537-FAAB-93409677A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0351-3F38-4CB3-82D8-940CA6C98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63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F73A1-BEBD-9DFB-61C7-7F017184E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5831FF-711C-20D1-6EFC-9AE6F8209B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5E1882-F4A6-BAE4-4FBA-A8C773D53E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84DD5D-21AB-8B31-8EB5-29795C686C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2706B9-AE73-1FCC-2A66-13374E5CC8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10767D-309C-35D4-74CF-EF7E3F888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53A8-4305-49C6-AF2A-7C55F11B9F28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0B6E04-2671-7125-2933-BC0928228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E21D12-400B-6BD6-6320-D1653AA56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0351-3F38-4CB3-82D8-940CA6C98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7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F7B7E-6F5C-514C-77B6-D5DE46099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4360BC-91D7-2827-D499-DDB47FD40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53A8-4305-49C6-AF2A-7C55F11B9F28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792498-1CA9-19D2-759A-3438F03B3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58ABD3-92B8-D06E-4F8E-15033045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0351-3F38-4CB3-82D8-940CA6C98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27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A02D44-746C-2BD0-FA7C-523124D2C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53A8-4305-49C6-AF2A-7C55F11B9F28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6476B3-E102-8F13-AE14-E47225C75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245874-D356-04C3-171E-D057DB0F9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0351-3F38-4CB3-82D8-940CA6C98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260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E2B19-4567-B840-5A7F-4FB337860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73B10-FCAC-D608-EA1B-461497D98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F32826-4DCB-553C-B5B7-EE5E0C8D3E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5CDC66-9C52-AFCC-C83A-EDB96B76C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53A8-4305-49C6-AF2A-7C55F11B9F28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202CB-0D7B-493C-F41B-72B34F962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DD8242-F394-4085-4A63-547048936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0351-3F38-4CB3-82D8-940CA6C98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18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AC38D-BF86-B3E2-452A-C2E59C409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A850C9-6C64-1C3E-A8C6-6118DF8DE0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80817B-18AD-BE3B-E301-800B2409C0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7D3209-C1A2-B29C-2B7A-68035FB4E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53A8-4305-49C6-AF2A-7C55F11B9F28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DEA2EC-AA11-1E26-BDA7-A925C0EC0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D71DA-0018-E38D-B3D5-7A8B5BBB6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0351-3F38-4CB3-82D8-940CA6C98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849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8D4808A1-4034-29F5-C60B-25E62338B0AD}"/>
              </a:ext>
            </a:extLst>
          </p:cNvPr>
          <p:cNvSpPr/>
          <p:nvPr/>
        </p:nvSpPr>
        <p:spPr>
          <a:xfrm rot="16200000" flipH="1">
            <a:off x="8183220" y="2849221"/>
            <a:ext cx="6857997" cy="1159562"/>
          </a:xfrm>
          <a:prstGeom prst="triangle">
            <a:avLst>
              <a:gd name="adj" fmla="val 1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B19547-A89E-D446-D5FC-4F343BCEF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87510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457457-B33D-319E-1A0A-D9CE873DD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712D57-CE96-217F-EF11-4EE8A1ABC5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D53A8-4305-49C6-AF2A-7C55F11B9F28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A9AED-F489-90A4-E46E-4284F4C401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29FE8B-80EE-B578-B58E-35D77248FE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D0351-3F38-4CB3-82D8-940CA6C9874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TLHD Logo">
            <a:extLst>
              <a:ext uri="{FF2B5EF4-FFF2-40B4-BE49-F238E27FC236}">
                <a16:creationId xmlns:a16="http://schemas.microsoft.com/office/drawing/2014/main" id="{283B3C78-143C-51B9-C268-F3A39EE217D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3962" y="471425"/>
            <a:ext cx="3025714" cy="885614"/>
          </a:xfrm>
          <a:prstGeom prst="rect">
            <a:avLst/>
          </a:prstGeom>
        </p:spPr>
      </p:pic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39655722-6BD9-877E-5115-EEF89266A4A0}"/>
              </a:ext>
            </a:extLst>
          </p:cNvPr>
          <p:cNvSpPr/>
          <p:nvPr/>
        </p:nvSpPr>
        <p:spPr>
          <a:xfrm>
            <a:off x="-1" y="6228522"/>
            <a:ext cx="12192001" cy="629478"/>
          </a:xfrm>
          <a:prstGeom prst="triangle">
            <a:avLst>
              <a:gd name="adj" fmla="val 100000"/>
            </a:avLst>
          </a:prstGeom>
          <a:solidFill>
            <a:srgbClr val="46B2BF"/>
          </a:solidFill>
          <a:ln>
            <a:solidFill>
              <a:srgbClr val="46B2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75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3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8D4808A1-4034-29F5-C60B-25E62338B0AD}"/>
              </a:ext>
            </a:extLst>
          </p:cNvPr>
          <p:cNvSpPr/>
          <p:nvPr/>
        </p:nvSpPr>
        <p:spPr>
          <a:xfrm rot="16200000" flipH="1">
            <a:off x="8183220" y="2849221"/>
            <a:ext cx="6857997" cy="1159562"/>
          </a:xfrm>
          <a:prstGeom prst="triangle">
            <a:avLst>
              <a:gd name="adj" fmla="val 1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B19547-A89E-D446-D5FC-4F343BCEF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87510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457457-B33D-319E-1A0A-D9CE873DD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712D57-CE96-217F-EF11-4EE8A1ABC5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99E8D-E8A0-4E98-A6D2-C842B7452E5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A9AED-F489-90A4-E46E-4284F4C401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29FE8B-80EE-B578-B58E-35D77248FE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DFB66-B58C-4822-A1AB-3678F3A6E8A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TLHD Logo">
            <a:extLst>
              <a:ext uri="{FF2B5EF4-FFF2-40B4-BE49-F238E27FC236}">
                <a16:creationId xmlns:a16="http://schemas.microsoft.com/office/drawing/2014/main" id="{283B3C78-143C-51B9-C268-F3A39EE217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3962" y="471425"/>
            <a:ext cx="3025714" cy="885614"/>
          </a:xfrm>
          <a:prstGeom prst="rect">
            <a:avLst/>
          </a:prstGeom>
        </p:spPr>
      </p:pic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39655722-6BD9-877E-5115-EEF89266A4A0}"/>
              </a:ext>
            </a:extLst>
          </p:cNvPr>
          <p:cNvSpPr/>
          <p:nvPr/>
        </p:nvSpPr>
        <p:spPr>
          <a:xfrm>
            <a:off x="-1" y="6228522"/>
            <a:ext cx="12192001" cy="629478"/>
          </a:xfrm>
          <a:prstGeom prst="triangle">
            <a:avLst>
              <a:gd name="adj" fmla="val 100000"/>
            </a:avLst>
          </a:prstGeom>
          <a:solidFill>
            <a:srgbClr val="46B2BF"/>
          </a:solidFill>
          <a:ln>
            <a:solidFill>
              <a:srgbClr val="46B2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475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D4B7E-3F95-7487-3D7C-8FF8042EAB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2023-2024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819EEE-3261-6173-EB6C-D6F8043DB8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Strategic Plan</a:t>
            </a:r>
          </a:p>
        </p:txBody>
      </p:sp>
    </p:spTree>
    <p:extLst>
      <p:ext uri="{BB962C8B-B14F-4D97-AF65-F5344CB8AC3E}">
        <p14:creationId xmlns:p14="http://schemas.microsoft.com/office/powerpoint/2010/main" val="3001629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17DB9-40F9-056F-0CBF-2E3A03020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2.0 Demonstrate Outstanding Stewardship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34935-459C-46B0-6D31-CEAC20DD5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5F0EC37-E0A1-142D-1445-3CAC549FF7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2403673"/>
              </p:ext>
            </p:extLst>
          </p:nvPr>
        </p:nvGraphicFramePr>
        <p:xfrm>
          <a:off x="838200" y="1825625"/>
          <a:ext cx="10515600" cy="385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04179897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1794150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98286316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555050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Strategic Objective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2.0 Demonstrate Outstanding Stewardship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938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Description of Strategy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The Board of the Tulare Local Healthcare District is committed to being outstanding stewards of the assets and resources entrusted to it.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281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2023 – 2024 Goals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</a:t>
                      </a:r>
                    </a:p>
                    <a:p>
                      <a:pPr algn="ctr"/>
                      <a:r>
                        <a:rPr lang="en-US" dirty="0"/>
                        <a:t>Develop Plan for Tower Completion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2.2</a:t>
                      </a:r>
                    </a:p>
                    <a:p>
                      <a:pPr algn="ctr"/>
                      <a:r>
                        <a:rPr lang="en-US" dirty="0"/>
                        <a:t>Develop Plan for Real Estate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2.3</a:t>
                      </a:r>
                    </a:p>
                    <a:p>
                      <a:pPr algn="ctr"/>
                      <a:r>
                        <a:rPr lang="en-US" dirty="0"/>
                        <a:t>Restore and Renew Evolutions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78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Description of Goals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The completion of the tower was identified as the most important goal for the planning period 2023-2024. With an estimated price tag of $100M all options need to be considered and a course of action set in motion.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The District owns several properties near the hospital and a plan for best use needs to be developed.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The Evolutions gym has several maintenance items that have been deferred due to financial limitations. A list of projects will be developed and a plan for implementing created.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044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Action Plans / Tactics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513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Measurement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Completion of a draft plan.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Completion of a draft plan.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Completion of a draft plan.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040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3963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A7E9D-954E-C822-03FE-5CBBE1B6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3.0 Improve Community Outreach and Communication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947E4-DE1A-9AE2-A9E0-711264EE9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58A27B8-B4DB-099E-F90F-98FA15502C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7385499"/>
              </p:ext>
            </p:extLst>
          </p:nvPr>
        </p:nvGraphicFramePr>
        <p:xfrm>
          <a:off x="838200" y="1825625"/>
          <a:ext cx="105156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041798977"/>
                    </a:ext>
                  </a:extLst>
                </a:gridCol>
                <a:gridCol w="3812658">
                  <a:extLst>
                    <a:ext uri="{9D8B030D-6E8A-4147-A177-3AD203B41FA5}">
                      <a16:colId xmlns:a16="http://schemas.microsoft.com/office/drawing/2014/main" val="3179415076"/>
                    </a:ext>
                  </a:extLst>
                </a:gridCol>
                <a:gridCol w="4074042">
                  <a:extLst>
                    <a:ext uri="{9D8B030D-6E8A-4147-A177-3AD203B41FA5}">
                      <a16:colId xmlns:a16="http://schemas.microsoft.com/office/drawing/2014/main" val="29828631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Strategic Objective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3.0 Improve Community Outreach and Communication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938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Description of Strategy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The Tulare Local Healthcare District strives to ensure open communication and effective partnerships with the community it serves.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281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2023 – 2024 Goals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3.1 </a:t>
                      </a:r>
                    </a:p>
                    <a:p>
                      <a:pPr algn="ctr"/>
                      <a:r>
                        <a:rPr lang="en-US" dirty="0"/>
                        <a:t>Expand Community Outreach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3.2</a:t>
                      </a:r>
                    </a:p>
                    <a:p>
                      <a:pPr algn="ctr"/>
                      <a:r>
                        <a:rPr lang="en-US" dirty="0"/>
                        <a:t>Improve Community Communication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78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Description of Goals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Increase community dialogue to ensure community input and collaboration.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Ensure that the community is aware of the plans and changes initiated by the District.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044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Action Plans / Tactics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Develop Ad Hoc Committees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Increase use of social media platforms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513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Develop Community Partners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Increase frequency of updates on District Website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836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Utilize Evolutions building and gym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/>
                        <a:t>Utilize Evolutions building and gym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1334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Measurement(s)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New Committees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Scheduled Updates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040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# of Community Participants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# of Site Visitors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270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7555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4C79B-62DE-315E-3704-C731EF6A4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4.0 Ensure Financial Sustainability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06DDE-C432-6389-2F02-5185F6922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2CA7324-D2CB-C73E-65D2-95D6A4F41F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05449"/>
              </p:ext>
            </p:extLst>
          </p:nvPr>
        </p:nvGraphicFramePr>
        <p:xfrm>
          <a:off x="838200" y="1825625"/>
          <a:ext cx="10515600" cy="460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104179897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17941507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98286316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95550503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1006725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Strategic Objective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dirty="0"/>
                        <a:t>4.0 Ensure Financial Sustainability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938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Description of Strategy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dirty="0"/>
                        <a:t>In order to meet the objectives of the District and the community it serves, we will develop and maintain achievable financial plans to ensure sustainability.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281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2023 – 2024 Goals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4.1 </a:t>
                      </a:r>
                    </a:p>
                    <a:p>
                      <a:pPr algn="ctr"/>
                      <a:r>
                        <a:rPr lang="en-US" sz="1400" dirty="0"/>
                        <a:t>Establish Investments of Surplus Cash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4.2</a:t>
                      </a:r>
                    </a:p>
                    <a:p>
                      <a:pPr algn="ctr"/>
                      <a:r>
                        <a:rPr lang="en-US" sz="1400" dirty="0"/>
                        <a:t>Develop and Fund Operational Cash Reserve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4.3</a:t>
                      </a:r>
                    </a:p>
                    <a:p>
                      <a:pPr algn="ctr"/>
                      <a:r>
                        <a:rPr lang="en-US" sz="1400" dirty="0"/>
                        <a:t>Pursue funding from grants and other 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4.4</a:t>
                      </a:r>
                    </a:p>
                    <a:p>
                      <a:pPr algn="ctr"/>
                      <a:r>
                        <a:rPr lang="en-US" sz="1400" dirty="0"/>
                        <a:t>Develop and Maintain Cash Flow Projection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78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Description of Goals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Maximize investment returns consistent with our investment policy and our needs for liquidity.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Ensure adequate cash reserves to remain financially solvent in the event of significant revenue loss.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Funding from other sources may be available to assist with meeting the goals and objectives of the District.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Consistently update cash flow projections that enable the Board of Directors to make informed business and financial decisions.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044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Action Plans / Tactics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Establish an investment strategy that improves returns and maintains acceptable risks.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Confer with local education leaders and assess needs.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Establish an investment strategy that improves returns and maintains acceptable risks.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Include report in monthly finance committee package.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513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Create a "laddered" investment approach that leverages long-term rates and maintains appropriate liquidity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571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Measurement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% of Surplus Funds Invested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Completion of a draft plan.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Completion of a draft plan.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040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6260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29E9D-EE09-4499-32E0-613502A1A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5.0 Pursue Performance Excellence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29CE9-2B05-C307-7754-A53C14C2C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DDD02D3-5650-F944-293C-534B25DEC1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3996902"/>
              </p:ext>
            </p:extLst>
          </p:nvPr>
        </p:nvGraphicFramePr>
        <p:xfrm>
          <a:off x="838200" y="1825625"/>
          <a:ext cx="10515600" cy="421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104179897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179415076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9828631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Strategic Objective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5.0 Pursue Performance Excellence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938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Description of Strategy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The Board of the Tulare Local Healthcare District aspires to perform, and be acknowledged, as an outstanding public agency.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281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2023 – 2024 Goals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5.1 </a:t>
                      </a:r>
                    </a:p>
                    <a:p>
                      <a:pPr algn="ctr"/>
                      <a:r>
                        <a:rPr lang="en-US" dirty="0"/>
                        <a:t>Establish Excellence 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5.2</a:t>
                      </a:r>
                    </a:p>
                    <a:p>
                      <a:pPr algn="ctr"/>
                      <a:r>
                        <a:rPr lang="en-US" dirty="0"/>
                        <a:t>Maintain Board Alignment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78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Description of Goals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To establish the ability to measure progress, specific criteria and targets will be established in our pursuit of performance excellence.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While the board encourages healthy debate of the issues facing the District, it also desires to convey alignment and focus of purpose to the community.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044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Action Plans / Tactics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Determine our definition of performance excellence and establish appropriate metrics.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Establish agreeable protocols for unified communication.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513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Measurement(s)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Completion of a draft plan.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Completion of a draft plan.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040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Publish all agendas and minutes in a timely manner.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905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Respond to all public information requests in a timely manner.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367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3209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5ABB2-00F6-5A33-FA9A-2F9B7B836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875104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Questions?</a:t>
            </a:r>
          </a:p>
        </p:txBody>
      </p:sp>
      <p:pic>
        <p:nvPicPr>
          <p:cNvPr id="5" name="Picture 4" descr="Yellow question mark">
            <a:extLst>
              <a:ext uri="{FF2B5EF4-FFF2-40B4-BE49-F238E27FC236}">
                <a16:creationId xmlns:a16="http://schemas.microsoft.com/office/drawing/2014/main" id="{E0C288DF-2267-C4FD-BC84-6EF9A3CBAA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109" b="23924"/>
          <a:stretch/>
        </p:blipFill>
        <p:spPr>
          <a:xfrm>
            <a:off x="838200" y="1825625"/>
            <a:ext cx="10515600" cy="43513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70007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ounded Rectangle 90"/>
          <p:cNvSpPr/>
          <p:nvPr/>
        </p:nvSpPr>
        <p:spPr bwMode="gray">
          <a:xfrm flipH="1">
            <a:off x="4038659" y="4912186"/>
            <a:ext cx="3097410" cy="457200"/>
          </a:xfrm>
          <a:prstGeom prst="roundRect">
            <a:avLst>
              <a:gd name="adj" fmla="val 50000"/>
            </a:avLst>
          </a:prstGeom>
          <a:solidFill>
            <a:schemeClr val="accent4">
              <a:alpha val="20000"/>
            </a:schemeClr>
          </a:solidFill>
          <a:ln/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Rounded Rectangle 89"/>
          <p:cNvSpPr/>
          <p:nvPr/>
        </p:nvSpPr>
        <p:spPr bwMode="gray">
          <a:xfrm rot="4281392" flipH="1">
            <a:off x="2643895" y="4042811"/>
            <a:ext cx="3097410" cy="457200"/>
          </a:xfrm>
          <a:prstGeom prst="roundRect">
            <a:avLst>
              <a:gd name="adj" fmla="val 50000"/>
            </a:avLst>
          </a:prstGeom>
          <a:solidFill>
            <a:schemeClr val="accent6">
              <a:alpha val="50000"/>
            </a:schemeClr>
          </a:solidFill>
          <a:ln/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9" name="Rounded Rectangle 88"/>
          <p:cNvSpPr/>
          <p:nvPr/>
        </p:nvSpPr>
        <p:spPr bwMode="gray">
          <a:xfrm rot="17318608">
            <a:off x="5366211" y="4014236"/>
            <a:ext cx="3097410" cy="457200"/>
          </a:xfrm>
          <a:prstGeom prst="roundRect">
            <a:avLst>
              <a:gd name="adj" fmla="val 50000"/>
            </a:avLst>
          </a:prstGeom>
          <a:solidFill>
            <a:schemeClr val="accent3">
              <a:alpha val="20000"/>
            </a:schemeClr>
          </a:solidFill>
          <a:ln/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8" name="Rounded Rectangle 87"/>
          <p:cNvSpPr/>
          <p:nvPr/>
        </p:nvSpPr>
        <p:spPr bwMode="gray">
          <a:xfrm rot="1960825">
            <a:off x="5205216" y="2347326"/>
            <a:ext cx="3097410" cy="457200"/>
          </a:xfrm>
          <a:prstGeom prst="roundRect">
            <a:avLst>
              <a:gd name="adj" fmla="val 50000"/>
            </a:avLst>
          </a:prstGeom>
          <a:solidFill>
            <a:schemeClr val="accent2">
              <a:alpha val="20000"/>
            </a:schemeClr>
          </a:solidFill>
          <a:ln/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Rounded Rectangle 86"/>
          <p:cNvSpPr/>
          <p:nvPr/>
        </p:nvSpPr>
        <p:spPr bwMode="gray">
          <a:xfrm rot="19639175" flipH="1">
            <a:off x="2837967" y="2288942"/>
            <a:ext cx="3097410" cy="457200"/>
          </a:xfrm>
          <a:prstGeom prst="roundRect">
            <a:avLst>
              <a:gd name="adj" fmla="val 50000"/>
            </a:avLst>
          </a:prstGeom>
          <a:solidFill>
            <a:schemeClr val="accent5">
              <a:alpha val="20000"/>
            </a:schemeClr>
          </a:solidFill>
          <a:ln/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6"/>
          <p:cNvGrpSpPr/>
          <p:nvPr/>
        </p:nvGrpSpPr>
        <p:grpSpPr bwMode="gray">
          <a:xfrm>
            <a:off x="2733923" y="2180952"/>
            <a:ext cx="1920240" cy="1645920"/>
            <a:chOff x="951345" y="2523410"/>
            <a:chExt cx="2560320" cy="2588365"/>
          </a:xfrm>
        </p:grpSpPr>
        <p:sp>
          <p:nvSpPr>
            <p:cNvPr id="39" name="Oval 38"/>
            <p:cNvSpPr/>
            <p:nvPr/>
          </p:nvSpPr>
          <p:spPr bwMode="gray">
            <a:xfrm>
              <a:off x="951345" y="2523410"/>
              <a:ext cx="2560320" cy="2577942"/>
            </a:xfrm>
            <a:prstGeom prst="ellipse">
              <a:avLst/>
            </a:prstGeom>
            <a:gradFill flip="none" rotWithShape="1">
              <a:gsLst>
                <a:gs pos="0">
                  <a:srgbClr val="9DA3B1"/>
                </a:gs>
                <a:gs pos="35000">
                  <a:srgbClr val="A5ABB7"/>
                </a:gs>
                <a:gs pos="58000">
                  <a:srgbClr val="DDDDDD"/>
                </a:gs>
                <a:gs pos="100000">
                  <a:srgbClr val="A5ABB7"/>
                </a:gs>
              </a:gsLst>
              <a:path path="circle">
                <a:fillToRect t="100000" r="100000"/>
              </a:path>
              <a:tileRect l="-100000" b="-100000"/>
            </a:gradFill>
            <a:ln/>
            <a:effectLst>
              <a:outerShdw blurRad="57150" dist="38100" dir="5400000" algn="ctr" rotWithShape="0">
                <a:srgbClr val="000000">
                  <a:alpha val="48000"/>
                </a:srgbClr>
              </a:outerShdw>
            </a:effectLst>
            <a:scene3d>
              <a:camera prst="perspectiveFront" fov="0">
                <a:rot lat="20699999" lon="0" rev="0"/>
              </a:camera>
              <a:lightRig rig="soft" dir="t">
                <a:rot lat="0" lon="0" rev="21594000"/>
              </a:lightRig>
            </a:scene3d>
            <a:sp3d prstMaterial="metal">
              <a:bevelT prst="coolSlant"/>
              <a:contourClr>
                <a:schemeClr val="accent4"/>
              </a:contourClr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Block Arc 40"/>
            <p:cNvSpPr/>
            <p:nvPr/>
          </p:nvSpPr>
          <p:spPr bwMode="gray">
            <a:xfrm>
              <a:off x="964680" y="2572502"/>
              <a:ext cx="2521917" cy="2539273"/>
            </a:xfrm>
            <a:prstGeom prst="blockArc">
              <a:avLst>
                <a:gd name="adj1" fmla="val 21422195"/>
                <a:gd name="adj2" fmla="val 16032758"/>
                <a:gd name="adj3" fmla="val 18529"/>
              </a:avLst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accent1"/>
                </a:gs>
              </a:gsLst>
              <a:lin ang="5400000" scaled="1"/>
              <a:tileRect/>
            </a:gradFill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41"/>
            <p:cNvSpPr/>
            <p:nvPr/>
          </p:nvSpPr>
          <p:spPr bwMode="gray">
            <a:xfrm>
              <a:off x="1102668" y="2683546"/>
              <a:ext cx="2257673" cy="2257671"/>
            </a:xfrm>
            <a:prstGeom prst="rect">
              <a:avLst/>
            </a:prstGeom>
          </p:spPr>
          <p:txBody>
            <a:bodyPr wrap="none" anchor="ctr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 dirty="0">
                  <a:ln/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itchFamily="34" charset="0"/>
                </a:rPr>
                <a:t>Strategic Analysis</a:t>
              </a:r>
            </a:p>
          </p:txBody>
        </p:sp>
      </p:grpSp>
      <p:grpSp>
        <p:nvGrpSpPr>
          <p:cNvPr id="3" name="Group 45"/>
          <p:cNvGrpSpPr/>
          <p:nvPr/>
        </p:nvGrpSpPr>
        <p:grpSpPr bwMode="gray">
          <a:xfrm>
            <a:off x="6504492" y="2157081"/>
            <a:ext cx="1920240" cy="1645920"/>
            <a:chOff x="5135880" y="2413318"/>
            <a:chExt cx="2602886" cy="2602885"/>
          </a:xfrm>
        </p:grpSpPr>
        <p:sp>
          <p:nvSpPr>
            <p:cNvPr id="51" name="Oval 50"/>
            <p:cNvSpPr/>
            <p:nvPr/>
          </p:nvSpPr>
          <p:spPr bwMode="gray">
            <a:xfrm>
              <a:off x="5135880" y="2413318"/>
              <a:ext cx="2602886" cy="2602885"/>
            </a:xfrm>
            <a:prstGeom prst="ellipse">
              <a:avLst/>
            </a:prstGeom>
            <a:gradFill flip="none" rotWithShape="1">
              <a:gsLst>
                <a:gs pos="0">
                  <a:srgbClr val="9DA3B1"/>
                </a:gs>
                <a:gs pos="35000">
                  <a:srgbClr val="A5ABB7"/>
                </a:gs>
                <a:gs pos="58000">
                  <a:srgbClr val="DDDDDD"/>
                </a:gs>
                <a:gs pos="100000">
                  <a:srgbClr val="A5ABB7"/>
                </a:gs>
              </a:gsLst>
              <a:path path="circle">
                <a:fillToRect t="100000" r="100000"/>
              </a:path>
              <a:tileRect l="-100000" b="-100000"/>
            </a:gradFill>
            <a:ln/>
            <a:effectLst>
              <a:outerShdw blurRad="57150" dist="38100" dir="5400000" algn="ctr" rotWithShape="0">
                <a:srgbClr val="000000">
                  <a:alpha val="48000"/>
                </a:srgbClr>
              </a:outerShdw>
            </a:effectLst>
            <a:scene3d>
              <a:camera prst="perspectiveFront" fov="0">
                <a:rot lat="20699999" lon="0" rev="0"/>
              </a:camera>
              <a:lightRig rig="soft" dir="t">
                <a:rot lat="0" lon="0" rev="21594000"/>
              </a:lightRig>
            </a:scene3d>
            <a:sp3d prstMaterial="metal">
              <a:bevelT prst="coolSlant"/>
              <a:contourClr>
                <a:schemeClr val="accent4"/>
              </a:contourClr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Block Arc 51"/>
            <p:cNvSpPr/>
            <p:nvPr/>
          </p:nvSpPr>
          <p:spPr bwMode="gray">
            <a:xfrm>
              <a:off x="5149438" y="2453988"/>
              <a:ext cx="2560320" cy="2560321"/>
            </a:xfrm>
            <a:prstGeom prst="blockArc">
              <a:avLst>
                <a:gd name="adj1" fmla="val 19321655"/>
                <a:gd name="adj2" fmla="val 13090394"/>
                <a:gd name="adj3" fmla="val 17820"/>
              </a:avLst>
            </a:prstGeom>
            <a:gradFill flip="none" rotWithShape="1">
              <a:gsLst>
                <a:gs pos="0">
                  <a:srgbClr val="FFFF00"/>
                </a:gs>
                <a:gs pos="27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lumMod val="75000"/>
                  </a:schemeClr>
                </a:gs>
              </a:gsLst>
              <a:lin ang="5400000" scaled="1"/>
              <a:tileRect/>
            </a:gra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52"/>
            <p:cNvSpPr/>
            <p:nvPr/>
          </p:nvSpPr>
          <p:spPr bwMode="gray">
            <a:xfrm>
              <a:off x="5277712" y="2561102"/>
              <a:ext cx="2257673" cy="2257673"/>
            </a:xfrm>
            <a:prstGeom prst="rect">
              <a:avLst/>
            </a:prstGeom>
          </p:spPr>
          <p:txBody>
            <a:bodyPr spcFirstLastPara="1" wrap="none" numCol="1" anchor="ctr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 dirty="0">
                  <a:ln/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itchFamily="34" charset="0"/>
                </a:rPr>
                <a:t>Strategy Deployment</a:t>
              </a:r>
            </a:p>
          </p:txBody>
        </p:sp>
      </p:grpSp>
      <p:grpSp>
        <p:nvGrpSpPr>
          <p:cNvPr id="4" name="Group 54"/>
          <p:cNvGrpSpPr/>
          <p:nvPr/>
        </p:nvGrpSpPr>
        <p:grpSpPr bwMode="gray">
          <a:xfrm>
            <a:off x="3500518" y="4207280"/>
            <a:ext cx="1920240" cy="1645920"/>
            <a:chOff x="951344" y="2523410"/>
            <a:chExt cx="2560322" cy="2577942"/>
          </a:xfrm>
        </p:grpSpPr>
        <p:sp>
          <p:nvSpPr>
            <p:cNvPr id="56" name="Oval 55"/>
            <p:cNvSpPr/>
            <p:nvPr/>
          </p:nvSpPr>
          <p:spPr bwMode="gray">
            <a:xfrm>
              <a:off x="951344" y="2523410"/>
              <a:ext cx="2560322" cy="2577942"/>
            </a:xfrm>
            <a:prstGeom prst="ellipse">
              <a:avLst/>
            </a:prstGeom>
            <a:gradFill flip="none" rotWithShape="1">
              <a:gsLst>
                <a:gs pos="0">
                  <a:srgbClr val="9DA3B1"/>
                </a:gs>
                <a:gs pos="35000">
                  <a:srgbClr val="A5ABB7"/>
                </a:gs>
                <a:gs pos="58000">
                  <a:srgbClr val="DDDDDD"/>
                </a:gs>
                <a:gs pos="100000">
                  <a:srgbClr val="A5ABB7"/>
                </a:gs>
              </a:gsLst>
              <a:path path="circle">
                <a:fillToRect t="100000" r="100000"/>
              </a:path>
              <a:tileRect l="-100000" b="-100000"/>
            </a:gradFill>
            <a:ln/>
            <a:effectLst>
              <a:outerShdw blurRad="57150" dist="38100" dir="5400000" algn="ctr" rotWithShape="0">
                <a:srgbClr val="000000">
                  <a:alpha val="48000"/>
                </a:srgbClr>
              </a:outerShdw>
            </a:effectLst>
            <a:scene3d>
              <a:camera prst="perspectiveFront" fov="0">
                <a:rot lat="20699999" lon="0" rev="0"/>
              </a:camera>
              <a:lightRig rig="soft" dir="t">
                <a:rot lat="0" lon="0" rev="21594000"/>
              </a:lightRig>
            </a:scene3d>
            <a:sp3d prstMaterial="metal">
              <a:bevelT prst="coolSlant"/>
              <a:contourClr>
                <a:schemeClr val="accent4"/>
              </a:contourClr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Block Arc 56"/>
            <p:cNvSpPr/>
            <p:nvPr/>
          </p:nvSpPr>
          <p:spPr bwMode="gray">
            <a:xfrm>
              <a:off x="978015" y="2532220"/>
              <a:ext cx="2521917" cy="2539273"/>
            </a:xfrm>
            <a:prstGeom prst="blockArc">
              <a:avLst>
                <a:gd name="adj1" fmla="val 12866468"/>
                <a:gd name="adj2" fmla="val 9823362"/>
                <a:gd name="adj3" fmla="val 18445"/>
              </a:avLst>
            </a:prstGeom>
            <a:gradFill flip="none" rotWithShape="1">
              <a:gsLst>
                <a:gs pos="0">
                  <a:schemeClr val="accent3"/>
                </a:gs>
                <a:gs pos="33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  <a:tileRect/>
            </a:gra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" name="Rectangle 57"/>
            <p:cNvSpPr/>
            <p:nvPr/>
          </p:nvSpPr>
          <p:spPr bwMode="gray">
            <a:xfrm>
              <a:off x="1102669" y="2683546"/>
              <a:ext cx="2257673" cy="2257671"/>
            </a:xfrm>
            <a:prstGeom prst="rect">
              <a:avLst/>
            </a:prstGeom>
          </p:spPr>
          <p:txBody>
            <a:bodyPr wrap="none" anchor="ctr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 dirty="0">
                  <a:ln/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itchFamily="34" charset="0"/>
                </a:rPr>
                <a:t>Strategy Improvement</a:t>
              </a:r>
            </a:p>
          </p:txBody>
        </p:sp>
      </p:grpSp>
      <p:grpSp>
        <p:nvGrpSpPr>
          <p:cNvPr id="5" name="Group 59"/>
          <p:cNvGrpSpPr/>
          <p:nvPr/>
        </p:nvGrpSpPr>
        <p:grpSpPr bwMode="gray">
          <a:xfrm>
            <a:off x="5823507" y="4165786"/>
            <a:ext cx="1920240" cy="1645920"/>
            <a:chOff x="5142657" y="2388234"/>
            <a:chExt cx="2573878" cy="2610482"/>
          </a:xfrm>
        </p:grpSpPr>
        <p:sp>
          <p:nvSpPr>
            <p:cNvPr id="61" name="Oval 60"/>
            <p:cNvSpPr/>
            <p:nvPr/>
          </p:nvSpPr>
          <p:spPr bwMode="gray">
            <a:xfrm>
              <a:off x="5142657" y="2388234"/>
              <a:ext cx="2573878" cy="2610482"/>
            </a:xfrm>
            <a:prstGeom prst="ellipse">
              <a:avLst/>
            </a:prstGeom>
            <a:gradFill flip="none" rotWithShape="1">
              <a:gsLst>
                <a:gs pos="0">
                  <a:srgbClr val="9DA3B1"/>
                </a:gs>
                <a:gs pos="35000">
                  <a:srgbClr val="A5ABB7"/>
                </a:gs>
                <a:gs pos="58000">
                  <a:srgbClr val="DDDDDD"/>
                </a:gs>
                <a:gs pos="100000">
                  <a:srgbClr val="A5ABB7"/>
                </a:gs>
              </a:gsLst>
              <a:path path="circle">
                <a:fillToRect t="100000" r="100000"/>
              </a:path>
              <a:tileRect l="-100000" b="-100000"/>
            </a:gradFill>
            <a:ln/>
            <a:effectLst>
              <a:outerShdw blurRad="57150" dist="38100" dir="5400000" algn="ctr" rotWithShape="0">
                <a:srgbClr val="000000">
                  <a:alpha val="48000"/>
                </a:srgbClr>
              </a:outerShdw>
            </a:effectLst>
            <a:scene3d>
              <a:camera prst="perspectiveFront" fov="0">
                <a:rot lat="20699999" lon="0" rev="0"/>
              </a:camera>
              <a:lightRig rig="soft" dir="t">
                <a:rot lat="0" lon="0" rev="21594000"/>
              </a:lightRig>
            </a:scene3d>
            <a:sp3d prstMaterial="metal">
              <a:bevelT prst="coolSlant"/>
              <a:contourClr>
                <a:schemeClr val="accent4"/>
              </a:contourClr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2" name="Block Arc 61"/>
            <p:cNvSpPr/>
            <p:nvPr/>
          </p:nvSpPr>
          <p:spPr bwMode="gray">
            <a:xfrm>
              <a:off x="5162842" y="2426912"/>
              <a:ext cx="2535270" cy="2571325"/>
            </a:xfrm>
            <a:prstGeom prst="blockArc">
              <a:avLst>
                <a:gd name="adj1" fmla="val 844423"/>
                <a:gd name="adj2" fmla="val 12746395"/>
                <a:gd name="adj3" fmla="val 18086"/>
              </a:avLst>
            </a:prstGeom>
            <a:gradFill flip="none" rotWithShape="1">
              <a:gsLst>
                <a:gs pos="0">
                  <a:schemeClr val="accent3"/>
                </a:gs>
                <a:gs pos="50000">
                  <a:schemeClr val="accent4">
                    <a:shade val="93000"/>
                    <a:satMod val="130000"/>
                  </a:schemeClr>
                </a:gs>
              </a:gsLst>
              <a:lin ang="5400000" scaled="1"/>
              <a:tileRect/>
            </a:gra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3" name="Rectangle 62"/>
            <p:cNvSpPr/>
            <p:nvPr/>
          </p:nvSpPr>
          <p:spPr bwMode="gray">
            <a:xfrm>
              <a:off x="5300760" y="2564640"/>
              <a:ext cx="2257673" cy="2257672"/>
            </a:xfrm>
            <a:prstGeom prst="rect">
              <a:avLst/>
            </a:prstGeom>
          </p:spPr>
          <p:txBody>
            <a:bodyPr spcFirstLastPara="1" wrap="none" numCol="1" anchor="ctr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 dirty="0">
                  <a:ln/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itchFamily="34" charset="0"/>
                </a:rPr>
                <a:t>Strategy Achievement</a:t>
              </a:r>
            </a:p>
          </p:txBody>
        </p:sp>
      </p:grpSp>
      <p:grpSp>
        <p:nvGrpSpPr>
          <p:cNvPr id="7" name="Group 65"/>
          <p:cNvGrpSpPr/>
          <p:nvPr/>
        </p:nvGrpSpPr>
        <p:grpSpPr bwMode="gray">
          <a:xfrm>
            <a:off x="4634213" y="956953"/>
            <a:ext cx="1920240" cy="1645920"/>
            <a:chOff x="5142657" y="2440433"/>
            <a:chExt cx="2560320" cy="2560320"/>
          </a:xfrm>
        </p:grpSpPr>
        <p:sp>
          <p:nvSpPr>
            <p:cNvPr id="67" name="Oval 66"/>
            <p:cNvSpPr/>
            <p:nvPr/>
          </p:nvSpPr>
          <p:spPr bwMode="gray">
            <a:xfrm>
              <a:off x="5142657" y="2440433"/>
              <a:ext cx="2560320" cy="2560320"/>
            </a:xfrm>
            <a:prstGeom prst="ellipse">
              <a:avLst/>
            </a:prstGeom>
            <a:gradFill flip="none" rotWithShape="1">
              <a:gsLst>
                <a:gs pos="0">
                  <a:srgbClr val="9DA3B1"/>
                </a:gs>
                <a:gs pos="35000">
                  <a:srgbClr val="A5ABB7"/>
                </a:gs>
                <a:gs pos="58000">
                  <a:srgbClr val="DDDDDD"/>
                </a:gs>
                <a:gs pos="100000">
                  <a:srgbClr val="A5ABB7"/>
                </a:gs>
              </a:gsLst>
              <a:path path="circle">
                <a:fillToRect t="100000" r="100000"/>
              </a:path>
              <a:tileRect l="-100000" b="-100000"/>
            </a:gradFill>
            <a:ln/>
            <a:effectLst>
              <a:outerShdw blurRad="57150" dist="38100" dir="5400000" algn="ctr" rotWithShape="0">
                <a:srgbClr val="000000">
                  <a:alpha val="48000"/>
                </a:srgbClr>
              </a:outerShdw>
            </a:effectLst>
            <a:scene3d>
              <a:camera prst="perspectiveFront" fov="0">
                <a:rot lat="20699999" lon="0" rev="0"/>
              </a:camera>
              <a:lightRig rig="soft" dir="t">
                <a:rot lat="0" lon="0" rev="21594000"/>
              </a:lightRig>
            </a:scene3d>
            <a:sp3d prstMaterial="metal">
              <a:bevelT prst="coolSlant"/>
              <a:contourClr>
                <a:schemeClr val="accent4"/>
              </a:contourClr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1" name="Block Arc 80"/>
            <p:cNvSpPr/>
            <p:nvPr/>
          </p:nvSpPr>
          <p:spPr bwMode="gray">
            <a:xfrm>
              <a:off x="5155182" y="2470989"/>
              <a:ext cx="2535269" cy="2525919"/>
            </a:xfrm>
            <a:prstGeom prst="blockArc">
              <a:avLst>
                <a:gd name="adj1" fmla="val 16174137"/>
                <a:gd name="adj2" fmla="val 10195832"/>
                <a:gd name="adj3" fmla="val 18389"/>
              </a:avLst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chemeClr val="accent2"/>
                </a:gs>
              </a:gsLst>
              <a:lin ang="5400000" scaled="1"/>
              <a:tileRect/>
            </a:gra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2" name="Rectangle 81"/>
            <p:cNvSpPr/>
            <p:nvPr/>
          </p:nvSpPr>
          <p:spPr bwMode="gray">
            <a:xfrm>
              <a:off x="5293981" y="2591757"/>
              <a:ext cx="2257673" cy="2257673"/>
            </a:xfrm>
            <a:prstGeom prst="rect">
              <a:avLst/>
            </a:prstGeom>
          </p:spPr>
          <p:txBody>
            <a:bodyPr spcFirstLastPara="1" wrap="none" numCol="1" anchor="ctr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 dirty="0">
                  <a:ln/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itchFamily="34" charset="0"/>
                </a:rPr>
                <a:t>Strategy Development</a:t>
              </a:r>
            </a:p>
          </p:txBody>
        </p:sp>
      </p:grpSp>
      <p:sp>
        <p:nvSpPr>
          <p:cNvPr id="93" name="Rectangle 92"/>
          <p:cNvSpPr/>
          <p:nvPr/>
        </p:nvSpPr>
        <p:spPr bwMode="gray">
          <a:xfrm>
            <a:off x="6259650" y="810923"/>
            <a:ext cx="1901452" cy="1169551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itchFamily="34" charset="0"/>
              </a:rPr>
              <a:t>Ideation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itchFamily="34" charset="0"/>
              </a:rPr>
              <a:t>Establish Direction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itchFamily="34" charset="0"/>
              </a:rPr>
              <a:t>Set Goals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itchFamily="34" charset="0"/>
              </a:rPr>
              <a:t>Set Timelines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itchFamily="34" charset="0"/>
              </a:rPr>
              <a:t>Determine Metrics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4" name="Rectangle 93"/>
          <p:cNvSpPr/>
          <p:nvPr/>
        </p:nvSpPr>
        <p:spPr bwMode="gray">
          <a:xfrm>
            <a:off x="7565132" y="4617566"/>
            <a:ext cx="1676400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itchFamily="34" charset="0"/>
              </a:rPr>
              <a:t>Check Direction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itchFamily="34" charset="0"/>
              </a:rPr>
              <a:t>Measure Results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5" name="Rectangle 94"/>
          <p:cNvSpPr/>
          <p:nvPr/>
        </p:nvSpPr>
        <p:spPr bwMode="gray">
          <a:xfrm>
            <a:off x="1514241" y="4754736"/>
            <a:ext cx="2064485" cy="7386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itchFamily="34" charset="0"/>
              </a:rPr>
              <a:t>Evaluate the Process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itchFamily="34" charset="0"/>
              </a:rPr>
              <a:t>Make Adjustments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6" name="Rectangle 95"/>
          <p:cNvSpPr/>
          <p:nvPr/>
        </p:nvSpPr>
        <p:spPr bwMode="gray">
          <a:xfrm>
            <a:off x="843150" y="2096082"/>
            <a:ext cx="2425214" cy="95410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itchFamily="34" charset="0"/>
              </a:rPr>
              <a:t>Where are we today?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itchFamily="34" charset="0"/>
              </a:rPr>
              <a:t>Where do we want to go?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itchFamily="34" charset="0"/>
              </a:rPr>
              <a:t>SWOT Analysis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itchFamily="34" charset="0"/>
              </a:rPr>
              <a:t>Key Data Review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7" name="Rectangle 96"/>
          <p:cNvSpPr/>
          <p:nvPr/>
        </p:nvSpPr>
        <p:spPr bwMode="gray">
          <a:xfrm>
            <a:off x="8161102" y="2351889"/>
            <a:ext cx="2975470" cy="7386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itchFamily="34" charset="0"/>
              </a:rPr>
              <a:t>Set &amp; Execute Action Plans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itchFamily="34" charset="0"/>
              </a:rPr>
              <a:t>Allocate Resources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itchFamily="34" charset="0"/>
              </a:rPr>
              <a:t>Manage Projects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530440" y="2669446"/>
            <a:ext cx="20534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/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itchFamily="34" charset="0"/>
              </a:rPr>
              <a:t>The Planning Process</a:t>
            </a: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1943" y="2533745"/>
            <a:ext cx="1295400" cy="971551"/>
          </a:xfrm>
          <a:prstGeom prst="ellipse">
            <a:avLst/>
          </a:prstGeom>
          <a:ln w="28575" cap="rnd">
            <a:solidFill>
              <a:schemeClr val="bg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9682" y="1302722"/>
            <a:ext cx="1295400" cy="971550"/>
          </a:xfrm>
          <a:prstGeom prst="ellipse">
            <a:avLst/>
          </a:prstGeom>
          <a:ln w="28575" cap="rnd">
            <a:solidFill>
              <a:schemeClr val="bg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4966" y="4537079"/>
            <a:ext cx="1295400" cy="971550"/>
          </a:xfrm>
          <a:prstGeom prst="ellipse">
            <a:avLst/>
          </a:prstGeom>
          <a:ln w="28575" cap="rnd">
            <a:solidFill>
              <a:schemeClr val="bg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8386" y="2506525"/>
            <a:ext cx="1295400" cy="971550"/>
          </a:xfrm>
          <a:prstGeom prst="ellipse">
            <a:avLst/>
          </a:prstGeom>
          <a:ln w="28575" cap="rnd">
            <a:solidFill>
              <a:schemeClr val="bg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8083" y="4544465"/>
            <a:ext cx="1295400" cy="971550"/>
          </a:xfrm>
          <a:prstGeom prst="ellipse">
            <a:avLst/>
          </a:prstGeom>
          <a:ln w="28575" cap="rnd">
            <a:solidFill>
              <a:schemeClr val="bg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25796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0" grpId="0" animBg="1"/>
      <p:bldP spid="89" grpId="0" animBg="1"/>
      <p:bldP spid="88" grpId="0" animBg="1"/>
      <p:bldP spid="87" grpId="0" animBg="1"/>
      <p:bldP spid="93" grpId="0"/>
      <p:bldP spid="94" grpId="0"/>
      <p:bldP spid="95" grpId="0"/>
      <p:bldP spid="96" grpId="0"/>
      <p:bldP spid="9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309D9-9779-42AC-EF1F-C01F63CA0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TLHD</a:t>
            </a:r>
            <a:r>
              <a:rPr lang="en-US" b="1" dirty="0"/>
              <a:t> Situational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01C9A-D9D7-AD91-24BF-0B82BBDBE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STRENGTHS (Internal)</a:t>
            </a:r>
            <a:endParaRPr lang="en-US" dirty="0"/>
          </a:p>
          <a:p>
            <a:r>
              <a:rPr lang="en-US" dirty="0"/>
              <a:t>Unified Board &amp; Staff</a:t>
            </a:r>
          </a:p>
          <a:p>
            <a:r>
              <a:rPr lang="en-US" dirty="0"/>
              <a:t>Financially Stronger</a:t>
            </a:r>
          </a:p>
          <a:p>
            <a:r>
              <a:rPr lang="en-US" dirty="0"/>
              <a:t>Strong Track Record Since 2017</a:t>
            </a:r>
          </a:p>
          <a:p>
            <a:r>
              <a:rPr lang="en-US" dirty="0"/>
              <a:t>Meaningful Assets</a:t>
            </a:r>
          </a:p>
          <a:p>
            <a:r>
              <a:rPr lang="en-US" dirty="0"/>
              <a:t>Evolutions Building and Gym</a:t>
            </a:r>
          </a:p>
        </p:txBody>
      </p:sp>
    </p:spTree>
    <p:extLst>
      <p:ext uri="{BB962C8B-B14F-4D97-AF65-F5344CB8AC3E}">
        <p14:creationId xmlns:p14="http://schemas.microsoft.com/office/powerpoint/2010/main" val="2050758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309D9-9779-42AC-EF1F-C01F63CA0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TLHD</a:t>
            </a:r>
            <a:r>
              <a:rPr lang="en-US" b="1" dirty="0"/>
              <a:t> Situational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01C9A-D9D7-AD91-24BF-0B82BBDBE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WEAKNESSES (Internal)</a:t>
            </a:r>
            <a:endParaRPr lang="en-US" dirty="0"/>
          </a:p>
          <a:p>
            <a:r>
              <a:rPr lang="en-US" dirty="0"/>
              <a:t>Communication/PR</a:t>
            </a:r>
          </a:p>
          <a:p>
            <a:r>
              <a:rPr lang="en-US" dirty="0"/>
              <a:t>Board Vacancy</a:t>
            </a:r>
          </a:p>
          <a:p>
            <a:r>
              <a:rPr lang="en-US" dirty="0"/>
              <a:t>Unsolved Issues (Tower &amp; Medical Buildings)</a:t>
            </a:r>
          </a:p>
          <a:p>
            <a:r>
              <a:rPr lang="en-US" dirty="0"/>
              <a:t>Financial Limitations</a:t>
            </a:r>
          </a:p>
          <a:p>
            <a:r>
              <a:rPr lang="en-US" dirty="0"/>
              <a:t>Non-producing Real Estate</a:t>
            </a:r>
          </a:p>
          <a:p>
            <a:r>
              <a:rPr lang="en-US" dirty="0"/>
              <a:t>Evolutions Financial Sustainability</a:t>
            </a:r>
          </a:p>
          <a:p>
            <a:r>
              <a:rPr lang="en-US" dirty="0"/>
              <a:t>Staff Breadth</a:t>
            </a:r>
          </a:p>
          <a:p>
            <a:r>
              <a:rPr lang="en-US" dirty="0"/>
              <a:t>Property Deferred Maintenance</a:t>
            </a:r>
          </a:p>
        </p:txBody>
      </p:sp>
    </p:spTree>
    <p:extLst>
      <p:ext uri="{BB962C8B-B14F-4D97-AF65-F5344CB8AC3E}">
        <p14:creationId xmlns:p14="http://schemas.microsoft.com/office/powerpoint/2010/main" val="2272041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309D9-9779-42AC-EF1F-C01F63CA0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TLHD</a:t>
            </a:r>
            <a:r>
              <a:rPr lang="en-US" b="1" dirty="0"/>
              <a:t> Situational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01C9A-D9D7-AD91-24BF-0B82BBDBE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124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5100" b="1" dirty="0"/>
              <a:t>OPPORTUNITIES (External)</a:t>
            </a:r>
          </a:p>
          <a:p>
            <a:r>
              <a:rPr lang="en-US" sz="3000" dirty="0"/>
              <a:t>Strong Charitable Foundation</a:t>
            </a:r>
          </a:p>
          <a:p>
            <a:r>
              <a:rPr lang="en-US" sz="3000" dirty="0"/>
              <a:t>Strong Healthcare Partner</a:t>
            </a:r>
          </a:p>
          <a:p>
            <a:r>
              <a:rPr lang="en-US" sz="3000" dirty="0"/>
              <a:t>Strong Community</a:t>
            </a:r>
          </a:p>
          <a:p>
            <a:r>
              <a:rPr lang="en-US" sz="3000" dirty="0"/>
              <a:t>Alignment with the City of Tulare</a:t>
            </a:r>
          </a:p>
          <a:p>
            <a:r>
              <a:rPr lang="en-US" sz="3000" dirty="0"/>
              <a:t>Partnerships w/ Local &amp; State Entities</a:t>
            </a:r>
          </a:p>
          <a:p>
            <a:r>
              <a:rPr lang="en-US" sz="3000" dirty="0"/>
              <a:t>Multi-Media Communication</a:t>
            </a:r>
          </a:p>
          <a:p>
            <a:r>
              <a:rPr lang="en-US" sz="3000" dirty="0"/>
              <a:t>Better Way to Tell Our Story</a:t>
            </a:r>
          </a:p>
          <a:p>
            <a:r>
              <a:rPr lang="en-US" sz="3000" dirty="0"/>
              <a:t>Supportive Elected Officials</a:t>
            </a:r>
          </a:p>
          <a:p>
            <a:r>
              <a:rPr lang="en-US" sz="3000" dirty="0"/>
              <a:t>Utilize Evolutions Creatively &amp; Efficiently</a:t>
            </a:r>
          </a:p>
          <a:p>
            <a:r>
              <a:rPr lang="en-US" sz="3000" dirty="0"/>
              <a:t>Purse Grants</a:t>
            </a:r>
          </a:p>
          <a:p>
            <a:r>
              <a:rPr lang="en-US" sz="3000" dirty="0"/>
              <a:t>Create Citizen Committees</a:t>
            </a:r>
          </a:p>
          <a:p>
            <a:r>
              <a:rPr lang="en-US" sz="3000" dirty="0"/>
              <a:t>Develop Education Programs</a:t>
            </a:r>
          </a:p>
          <a:p>
            <a:r>
              <a:rPr lang="en-US" sz="3000" dirty="0"/>
              <a:t>Real Estate Development</a:t>
            </a:r>
          </a:p>
          <a:p>
            <a:r>
              <a:rPr lang="en-US" sz="3000" dirty="0"/>
              <a:t>Unify Local Medical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822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309D9-9779-42AC-EF1F-C01F63CA0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TLHD</a:t>
            </a:r>
            <a:r>
              <a:rPr lang="en-US" b="1" dirty="0"/>
              <a:t> Situational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01C9A-D9D7-AD91-24BF-0B82BBDBE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000" b="1" dirty="0"/>
              <a:t>THREATS (External)</a:t>
            </a:r>
          </a:p>
          <a:p>
            <a:r>
              <a:rPr lang="en-US" dirty="0"/>
              <a:t>Transportation Challenges</a:t>
            </a:r>
          </a:p>
          <a:p>
            <a:r>
              <a:rPr lang="en-US" dirty="0"/>
              <a:t>Unforeseen Legislation</a:t>
            </a:r>
          </a:p>
          <a:p>
            <a:r>
              <a:rPr lang="en-US" dirty="0"/>
              <a:t>Community Perception</a:t>
            </a:r>
          </a:p>
          <a:p>
            <a:r>
              <a:rPr lang="en-US" dirty="0"/>
              <a:t>Loss of Tenants </a:t>
            </a:r>
          </a:p>
          <a:p>
            <a:r>
              <a:rPr lang="en-US" dirty="0"/>
              <a:t>New Health Threats/Pandemic</a:t>
            </a:r>
          </a:p>
          <a:p>
            <a:r>
              <a:rPr lang="en-US" dirty="0"/>
              <a:t>Poor Demographics</a:t>
            </a:r>
          </a:p>
          <a:p>
            <a:r>
              <a:rPr lang="en-US" dirty="0"/>
              <a:t>Unhealthy Lifestyles</a:t>
            </a:r>
          </a:p>
          <a:p>
            <a:r>
              <a:rPr lang="en-US" dirty="0"/>
              <a:t>Diversity of Healthcare Options</a:t>
            </a:r>
          </a:p>
          <a:p>
            <a:r>
              <a:rPr lang="en-US" dirty="0"/>
              <a:t>Competitors-Patient Referrals Outside of Area</a:t>
            </a:r>
          </a:p>
          <a:p>
            <a:r>
              <a:rPr lang="en-US" dirty="0"/>
              <a:t>Insurance Contracts</a:t>
            </a:r>
          </a:p>
          <a:p>
            <a:r>
              <a:rPr lang="en-US" dirty="0"/>
              <a:t>Continuance of Revenue Streams</a:t>
            </a:r>
          </a:p>
        </p:txBody>
      </p:sp>
    </p:spTree>
    <p:extLst>
      <p:ext uri="{BB962C8B-B14F-4D97-AF65-F5344CB8AC3E}">
        <p14:creationId xmlns:p14="http://schemas.microsoft.com/office/powerpoint/2010/main" val="3430892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7DB33-6BD1-7A22-1406-E3E2BF6EA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8050481" cy="1325563"/>
          </a:xfrm>
        </p:spPr>
        <p:txBody>
          <a:bodyPr/>
          <a:lstStyle/>
          <a:p>
            <a:r>
              <a:rPr lang="en-US" b="1" dirty="0"/>
              <a:t>Mission, Vision &amp; Values - Proposed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F63C0-EEF7-8DC5-CB96-952B66286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u="sng" dirty="0">
                <a:effectLst/>
                <a:ea typeface="Times New Roman" panose="02020603050405020304" pitchFamily="18" charset="0"/>
              </a:rPr>
              <a:t>Mission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Times New Roman" panose="02020603050405020304" pitchFamily="18" charset="0"/>
              </a:rPr>
              <a:t>To manage and utilize District resources to address the specialized health needs of our population.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u="sng" dirty="0">
                <a:effectLst/>
                <a:ea typeface="Times New Roman" panose="02020603050405020304" pitchFamily="18" charset="0"/>
              </a:rPr>
              <a:t>Vision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Times New Roman" panose="02020603050405020304" pitchFamily="18" charset="0"/>
              </a:rPr>
              <a:t>To be a meaningful and relevant community resource, actively driving and supporting the improved health of our residents.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u="sng" dirty="0">
                <a:effectLst/>
                <a:ea typeface="Times New Roman" panose="02020603050405020304" pitchFamily="18" charset="0"/>
              </a:rPr>
              <a:t>Values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ea typeface="Times New Roman" panose="02020603050405020304" pitchFamily="18" charset="0"/>
              </a:rPr>
              <a:t>T</a:t>
            </a:r>
            <a:r>
              <a:rPr lang="en-US" sz="2000" b="1" dirty="0">
                <a:ea typeface="Times New Roman" panose="02020603050405020304" pitchFamily="18" charset="0"/>
              </a:rPr>
              <a:t> –</a:t>
            </a:r>
            <a:r>
              <a:rPr lang="en-US" sz="2000" b="1" dirty="0">
                <a:effectLst/>
                <a:ea typeface="Times New Roman" panose="02020603050405020304" pitchFamily="18" charset="0"/>
              </a:rPr>
              <a:t> Trust</a:t>
            </a:r>
            <a:r>
              <a:rPr lang="en-US" sz="2000" b="1" dirty="0">
                <a:ea typeface="Times New Roman" panose="02020603050405020304" pitchFamily="18" charset="0"/>
              </a:rPr>
              <a:t>worthy  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ea typeface="Times New Roman" panose="02020603050405020304" pitchFamily="18" charset="0"/>
              </a:rPr>
              <a:t>L – Loyal 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ea typeface="Times New Roman" panose="02020603050405020304" pitchFamily="18" charset="0"/>
              </a:rPr>
              <a:t>H – Honest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a typeface="Times New Roman" panose="02020603050405020304" pitchFamily="18" charset="0"/>
              </a:rPr>
              <a:t>C – Compassionate</a:t>
            </a:r>
            <a:endParaRPr lang="en-US" sz="2000" b="1" dirty="0">
              <a:effectLst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ea typeface="Times New Roman" panose="02020603050405020304" pitchFamily="18" charset="0"/>
              </a:rPr>
              <a:t>D – Dedicated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02714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D0E37B-A020-0EAE-D96B-9FD36C2D5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2023 – 2024 Strategic Objectives </a:t>
            </a:r>
            <a:r>
              <a:rPr lang="en-US" sz="3600" b="1" dirty="0"/>
              <a:t>Proposed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ACF5B94-D2DD-BC6B-C6A1-6AE975EA6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1.0 Improve Community Health</a:t>
            </a:r>
          </a:p>
          <a:p>
            <a:r>
              <a:rPr lang="en-US" dirty="0"/>
              <a:t>2.0 Demonstrate Outstanding Stewardship</a:t>
            </a:r>
          </a:p>
          <a:p>
            <a:r>
              <a:rPr lang="en-US" dirty="0"/>
              <a:t>3.0 Improve Community Outreach &amp; Communication</a:t>
            </a:r>
          </a:p>
          <a:p>
            <a:r>
              <a:rPr lang="en-US" dirty="0"/>
              <a:t>4.0 Ensure Financial Sustainability</a:t>
            </a:r>
          </a:p>
          <a:p>
            <a:r>
              <a:rPr lang="en-US" dirty="0"/>
              <a:t>5.0 Pursue Performance Excellence</a:t>
            </a:r>
          </a:p>
        </p:txBody>
      </p:sp>
    </p:spTree>
    <p:extLst>
      <p:ext uri="{BB962C8B-B14F-4D97-AF65-F5344CB8AC3E}">
        <p14:creationId xmlns:p14="http://schemas.microsoft.com/office/powerpoint/2010/main" val="4088616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45883-DCBA-4695-C981-369BB0F02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1.0 Improve Community Health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EA49866-7B40-F480-1592-E4438E75DF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4090949"/>
              </p:ext>
            </p:extLst>
          </p:nvPr>
        </p:nvGraphicFramePr>
        <p:xfrm>
          <a:off x="838200" y="1825625"/>
          <a:ext cx="10515600" cy="363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04179897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1794150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98286316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555050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Strategic Objective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1.0 Improve Community Health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938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Description of Strategy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Ensure that the efforts of the District are aligned with, and supportive of, the objective of improving community health.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281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2023 – 2024 Goals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1.1 </a:t>
                      </a:r>
                    </a:p>
                    <a:p>
                      <a:pPr algn="ctr"/>
                      <a:r>
                        <a:rPr lang="en-US" dirty="0"/>
                        <a:t>Fill in Community Health Need Gaps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</a:t>
                      </a:r>
                    </a:p>
                    <a:p>
                      <a:pPr algn="ctr"/>
                      <a:r>
                        <a:rPr lang="en-US" dirty="0"/>
                        <a:t>Develop Community Education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</a:t>
                      </a:r>
                    </a:p>
                    <a:p>
                      <a:pPr algn="ctr"/>
                      <a:r>
                        <a:rPr lang="en-US" dirty="0"/>
                        <a:t>Participate in Recruitment &amp; Retention Efforts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78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Description of Goals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It is the desire of the board to assist in providing healthcare services where shortages exist.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The District desires to improve healthcare through improved health education.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The District recognizes the healthcare provider shortage that exists in our community and desires to participate in recruitment and retention efforts.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044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Action Plans / Tactics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Review Community Health Needs Assessments.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Confer with local education leaders and assess needs.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Meet with AH leaders to discuss ways </a:t>
                      </a:r>
                      <a:r>
                        <a:rPr lang="en-US" sz="1400" dirty="0" err="1"/>
                        <a:t>TLHD</a:t>
                      </a:r>
                      <a:r>
                        <a:rPr lang="en-US" sz="1400" dirty="0"/>
                        <a:t> can assist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513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Measurement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Completion of a draft plan.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Completion of a draft plan.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Completion of a draft plan.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040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708886"/>
      </p:ext>
    </p:extLst>
  </p:cSld>
  <p:clrMapOvr>
    <a:masterClrMapping/>
  </p:clrMapOvr>
</p:sld>
</file>

<file path=ppt/theme/theme1.xml><?xml version="1.0" encoding="utf-8"?>
<a:theme xmlns:a="http://schemas.openxmlformats.org/drawingml/2006/main" name="TLH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LHD" id="{747B3327-E0A8-4610-886A-EF9D830EB220}" vid="{759A3262-2ED7-4715-8F8B-7B762D809255}"/>
    </a:ext>
  </a:extLst>
</a:theme>
</file>

<file path=ppt/theme/theme2.xml><?xml version="1.0" encoding="utf-8"?>
<a:theme xmlns:a="http://schemas.openxmlformats.org/drawingml/2006/main" name="TLH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LHD" id="{747B3327-E0A8-4610-886A-EF9D830EB220}" vid="{759A3262-2ED7-4715-8F8B-7B762D8092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TLHD</Template>
  <TotalTime>489</TotalTime>
  <Words>1146</Words>
  <Application>Microsoft Office PowerPoint</Application>
  <PresentationFormat>Widescreen</PresentationFormat>
  <Paragraphs>210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TLHD</vt:lpstr>
      <vt:lpstr>TLHD</vt:lpstr>
      <vt:lpstr>2023-2024</vt:lpstr>
      <vt:lpstr>PowerPoint Presentation</vt:lpstr>
      <vt:lpstr>TLHD Situational Analysis</vt:lpstr>
      <vt:lpstr>TLHD Situational Analysis</vt:lpstr>
      <vt:lpstr>TLHD Situational Analysis</vt:lpstr>
      <vt:lpstr>TLHD Situational Analysis</vt:lpstr>
      <vt:lpstr>Mission, Vision &amp; Values - Proposed</vt:lpstr>
      <vt:lpstr>2023 – 2024 Strategic Objectives Proposed </vt:lpstr>
      <vt:lpstr>1.0 Improve Community Health</vt:lpstr>
      <vt:lpstr>2.0 Demonstrate Outstanding Stewardship</vt:lpstr>
      <vt:lpstr>3.0 Improve Community Outreach and Communication</vt:lpstr>
      <vt:lpstr>4.0 Ensure Financial Sustainability</vt:lpstr>
      <vt:lpstr>5.0 Pursue Performance Excellence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2023-2024</dc:title>
  <dc:creator>Randy Dodd</dc:creator>
  <cp:lastModifiedBy>Randy Dodd</cp:lastModifiedBy>
  <cp:revision>2</cp:revision>
  <dcterms:created xsi:type="dcterms:W3CDTF">2023-03-16T16:19:28Z</dcterms:created>
  <dcterms:modified xsi:type="dcterms:W3CDTF">2023-03-21T18:53:29Z</dcterms:modified>
</cp:coreProperties>
</file>