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5" r:id="rId3"/>
    <p:sldId id="316" r:id="rId4"/>
    <p:sldId id="30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318" r:id="rId13"/>
    <p:sldId id="303" r:id="rId14"/>
    <p:sldId id="264" r:id="rId15"/>
    <p:sldId id="317" r:id="rId16"/>
    <p:sldId id="319" r:id="rId17"/>
    <p:sldId id="304" r:id="rId18"/>
    <p:sldId id="295" r:id="rId19"/>
    <p:sldId id="320" r:id="rId20"/>
    <p:sldId id="265" r:id="rId21"/>
    <p:sldId id="294" r:id="rId22"/>
    <p:sldId id="313" r:id="rId23"/>
    <p:sldId id="302" r:id="rId24"/>
    <p:sldId id="309" r:id="rId25"/>
    <p:sldId id="310" r:id="rId26"/>
    <p:sldId id="311" r:id="rId27"/>
    <p:sldId id="312" r:id="rId28"/>
    <p:sldId id="297" r:id="rId29"/>
    <p:sldId id="298" r:id="rId30"/>
    <p:sldId id="299" r:id="rId31"/>
    <p:sldId id="300" r:id="rId32"/>
    <p:sldId id="301" r:id="rId33"/>
    <p:sldId id="308" r:id="rId34"/>
    <p:sldId id="307" r:id="rId35"/>
    <p:sldId id="314" r:id="rId3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6DC6E8-D836-4D99-8697-52148CFC3D69}" v="38" dt="2023-03-02T16:05:16.9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7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41B37-AC89-393C-E990-F8FAA4B39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BD97A7-DBF2-D5B1-2240-D29F1D5C7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686E8-A154-A70C-213D-9481000E5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9E8D-E8A0-4E98-A6D2-C842B7452E5E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676B6-8F3D-F66D-AB50-206B7E862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583D4-C013-4BB1-3714-98C07ED34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FB66-B58C-4822-A1AB-3678F3A6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3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879E7-507D-1FF1-34D0-0774F8DE2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A6A774-FB44-07B9-F553-2B7646567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F196E-BC6A-39E5-9798-1671180A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9E8D-E8A0-4E98-A6D2-C842B7452E5E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9EEFB-395D-0177-3808-E8C9DC62A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10707-F06E-FD4F-F5A3-D95B4D165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FB66-B58C-4822-A1AB-3678F3A6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3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D0CC3E-96E2-3B40-5415-847E18B236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A1DDD-4937-2629-E374-C8F700700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5244C-3DC6-4E83-E96D-A47CBF55F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9E8D-E8A0-4E98-A6D2-C842B7452E5E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0E6B1-7D3A-7B8E-8DA8-FDD244C8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C9A65-F3C6-50BF-6D45-A1975D80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FB66-B58C-4822-A1AB-3678F3A6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3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AF9C2-84F4-96D6-B92E-3ABD24604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78B4E-AAEA-4C5D-7F53-9482B33D1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5ED2F-E2DB-2A51-7A06-1E85D4118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9E8D-E8A0-4E98-A6D2-C842B7452E5E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F15AA-ADFF-C856-D2DE-A4A42C816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97E95-27F7-327A-DCF0-CB5EC1EA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FB66-B58C-4822-A1AB-3678F3A6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4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6F620-1502-9CAC-C47B-203BC4D1B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59DA1-F728-07CC-8777-89EDA5D44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D1D13-B5E3-9FD0-A193-060FC57BE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9E8D-E8A0-4E98-A6D2-C842B7452E5E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4DCFC-4565-A3B0-5E13-874287089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15480-2360-BF6B-6DD5-0779D4E8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FB66-B58C-4822-A1AB-3678F3A6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5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0F20B-6F27-B479-E527-0970CA046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B035A-31DB-DB3B-9294-D309A0A7C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9705FF-ACDB-7828-2BBB-B55D86C20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0BF20-6269-CB37-CA3D-A479CBE66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9E8D-E8A0-4E98-A6D2-C842B7452E5E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5300C8-46B8-8A43-C4EA-0B6CCCA98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D2161-F7A8-F537-FAAB-93409677A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FB66-B58C-4822-A1AB-3678F3A6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16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F73A1-BEBD-9DFB-61C7-7F017184E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831FF-711C-20D1-6EFC-9AE6F8209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E1882-F4A6-BAE4-4FBA-A8C773D53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84DD5D-21AB-8B31-8EB5-29795C686C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2706B9-AE73-1FCC-2A66-13374E5CC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10767D-309C-35D4-74CF-EF7E3F888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9E8D-E8A0-4E98-A6D2-C842B7452E5E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0B6E04-2671-7125-2933-BC0928228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E21D12-400B-6BD6-6320-D1653AA56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FB66-B58C-4822-A1AB-3678F3A6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2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F7B7E-6F5C-514C-77B6-D5DE46099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4360BC-91D7-2827-D499-DDB47FD40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9E8D-E8A0-4E98-A6D2-C842B7452E5E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92498-1CA9-19D2-759A-3438F03B3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8ABD3-92B8-D06E-4F8E-15033045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FB66-B58C-4822-A1AB-3678F3A6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6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02D44-746C-2BD0-FA7C-523124D2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9E8D-E8A0-4E98-A6D2-C842B7452E5E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476B3-E102-8F13-AE14-E47225C75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45874-D356-04C3-171E-D057DB0F9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FB66-B58C-4822-A1AB-3678F3A6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9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E2B19-4567-B840-5A7F-4FB337860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73B10-FCAC-D608-EA1B-461497D98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32826-4DCB-553C-B5B7-EE5E0C8D3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CDC66-9C52-AFCC-C83A-EDB96B76C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9E8D-E8A0-4E98-A6D2-C842B7452E5E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202CB-0D7B-493C-F41B-72B34F962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D8242-F394-4085-4A63-54704893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FB66-B58C-4822-A1AB-3678F3A6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8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AC38D-BF86-B3E2-452A-C2E59C409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A850C9-6C64-1C3E-A8C6-6118DF8DE0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0817B-18AD-BE3B-E301-800B2409C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D3209-C1A2-B29C-2B7A-68035FB4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9E8D-E8A0-4E98-A6D2-C842B7452E5E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EA2EC-AA11-1E26-BDA7-A925C0EC0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D71DA-0018-E38D-B3D5-7A8B5BBB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FB66-B58C-4822-A1AB-3678F3A6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2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D4808A1-4034-29F5-C60B-25E62338B0AD}"/>
              </a:ext>
            </a:extLst>
          </p:cNvPr>
          <p:cNvSpPr/>
          <p:nvPr/>
        </p:nvSpPr>
        <p:spPr>
          <a:xfrm rot="16200000" flipH="1">
            <a:off x="8183220" y="2849221"/>
            <a:ext cx="6857997" cy="1159562"/>
          </a:xfrm>
          <a:prstGeom prst="triangle">
            <a:avLst>
              <a:gd name="adj" fmla="val 100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B19547-A89E-D446-D5FC-4F343BCEF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751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57457-B33D-319E-1A0A-D9CE873DD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12D57-CE96-217F-EF11-4EE8A1ABC5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99E8D-E8A0-4E98-A6D2-C842B7452E5E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A9AED-F489-90A4-E46E-4284F4C40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9FE8B-80EE-B578-B58E-35D77248F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DFB66-B58C-4822-A1AB-3678F3A6E8A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LHD Logo">
            <a:extLst>
              <a:ext uri="{FF2B5EF4-FFF2-40B4-BE49-F238E27FC236}">
                <a16:creationId xmlns:a16="http://schemas.microsoft.com/office/drawing/2014/main" id="{283B3C78-143C-51B9-C268-F3A39EE217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962" y="471425"/>
            <a:ext cx="3025714" cy="885614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9655722-6BD9-877E-5115-EEF89266A4A0}"/>
              </a:ext>
            </a:extLst>
          </p:cNvPr>
          <p:cNvSpPr/>
          <p:nvPr/>
        </p:nvSpPr>
        <p:spPr>
          <a:xfrm>
            <a:off x="-1" y="6228522"/>
            <a:ext cx="12192001" cy="629478"/>
          </a:xfrm>
          <a:prstGeom prst="triangle">
            <a:avLst>
              <a:gd name="adj" fmla="val 100000"/>
            </a:avLst>
          </a:prstGeom>
          <a:solidFill>
            <a:srgbClr val="46B2BF"/>
          </a:solidFill>
          <a:ln>
            <a:solidFill>
              <a:srgbClr val="46B2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7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7188-4E37-3210-8878-588DAAADBC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Strategic Planning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FD420C-DB44-1EAA-A423-CF0F0B71EB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4, 2023</a:t>
            </a:r>
          </a:p>
        </p:txBody>
      </p:sp>
    </p:spTree>
    <p:extLst>
      <p:ext uri="{BB962C8B-B14F-4D97-AF65-F5344CB8AC3E}">
        <p14:creationId xmlns:p14="http://schemas.microsoft.com/office/powerpoint/2010/main" val="148222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B3A73-E6FB-DC7A-95D8-A809140DC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Why do most organizations fail to produce an effective strategic plan?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16296-A471-F78F-2217-910D17C99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Lucida Sans Unicode" panose="020B0602030504020204" pitchFamily="34" charset="0"/>
              </a:rPr>
              <a:t>Lack of Ownership </a:t>
            </a:r>
          </a:p>
          <a:p>
            <a:pPr marR="0" algn="l"/>
            <a:r>
              <a:rPr lang="en-US" sz="1800" b="0" i="0" u="none" strike="noStrike" baseline="0" dirty="0">
                <a:solidFill>
                  <a:srgbClr val="000000"/>
                </a:solidFill>
                <a:latin typeface="Lucida Sans Unicode" panose="020B0602030504020204" pitchFamily="34" charset="0"/>
              </a:rPr>
              <a:t>An Event not a Process </a:t>
            </a:r>
          </a:p>
          <a:p>
            <a:pPr marR="0" algn="l"/>
            <a:r>
              <a:rPr lang="en-US" sz="1800" b="0" i="0" u="none" strike="noStrike" baseline="0" dirty="0">
                <a:solidFill>
                  <a:srgbClr val="000000"/>
                </a:solidFill>
                <a:latin typeface="Lucida Sans Unicode" panose="020B0602030504020204" pitchFamily="34" charset="0"/>
              </a:rPr>
              <a:t>Lack of Empowerment </a:t>
            </a:r>
          </a:p>
          <a:p>
            <a:pPr marR="0" algn="l"/>
            <a:r>
              <a:rPr lang="en-US" sz="1800" b="0" i="0" u="none" strike="noStrike" baseline="0" dirty="0">
                <a:solidFill>
                  <a:srgbClr val="000000"/>
                </a:solidFill>
                <a:latin typeface="Lucida Sans Unicode" panose="020B0602030504020204" pitchFamily="34" charset="0"/>
              </a:rPr>
              <a:t>Plan Does not Influence Decision Making </a:t>
            </a:r>
          </a:p>
          <a:p>
            <a:pPr marR="0" algn="l"/>
            <a:r>
              <a:rPr lang="en-US" sz="1800" b="0" i="0" u="none" strike="noStrike" baseline="0" dirty="0">
                <a:solidFill>
                  <a:srgbClr val="000000"/>
                </a:solidFill>
                <a:latin typeface="Lucida Sans Unicode" panose="020B0602030504020204" pitchFamily="34" charset="0"/>
              </a:rPr>
              <a:t>Lack of Accountability </a:t>
            </a:r>
          </a:p>
          <a:p>
            <a:pPr marR="0" algn="l"/>
            <a:r>
              <a:rPr lang="en-US" sz="1800" b="0" i="0" u="none" strike="noStrike" baseline="0" dirty="0">
                <a:solidFill>
                  <a:srgbClr val="000000"/>
                </a:solidFill>
                <a:latin typeface="Lucida Sans Unicode" panose="020B0602030504020204" pitchFamily="34" charset="0"/>
              </a:rPr>
              <a:t>Lack of Communication </a:t>
            </a:r>
          </a:p>
          <a:p>
            <a:pPr marR="0" algn="l"/>
            <a:r>
              <a:rPr lang="en-US" sz="1800" b="0" i="0" u="none" strike="noStrike" baseline="0" dirty="0">
                <a:solidFill>
                  <a:srgbClr val="000000"/>
                </a:solidFill>
                <a:latin typeface="Lucida Sans Unicode" panose="020B0602030504020204" pitchFamily="34" charset="0"/>
              </a:rPr>
              <a:t>Lack of Engagement </a:t>
            </a:r>
          </a:p>
          <a:p>
            <a:pPr marR="0" algn="l"/>
            <a:r>
              <a:rPr lang="en-US" sz="1800" b="0" i="0" u="none" strike="noStrike" baseline="0" dirty="0">
                <a:solidFill>
                  <a:srgbClr val="000000"/>
                </a:solidFill>
                <a:latin typeface="Lucida Sans Unicode" panose="020B0602030504020204" pitchFamily="34" charset="0"/>
              </a:rPr>
              <a:t>Too Overwhelming or Too Aggressive </a:t>
            </a:r>
          </a:p>
          <a:p>
            <a:pPr marR="0" algn="l"/>
            <a:r>
              <a:rPr lang="en-US" sz="1800" b="0" i="0" u="none" strike="noStrike" baseline="0" dirty="0">
                <a:solidFill>
                  <a:srgbClr val="000000"/>
                </a:solidFill>
                <a:latin typeface="Lucida Sans Unicode" panose="020B0602030504020204" pitchFamily="34" charset="0"/>
              </a:rPr>
              <a:t>No Buy In </a:t>
            </a:r>
          </a:p>
          <a:p>
            <a:pPr marR="0" algn="l"/>
            <a:r>
              <a:rPr lang="en-US" sz="1800" b="0" i="0" u="none" strike="noStrike" baseline="0" dirty="0">
                <a:solidFill>
                  <a:srgbClr val="000000"/>
                </a:solidFill>
                <a:latin typeface="Lucida Sans Unicode" panose="020B0602030504020204" pitchFamily="34" charset="0"/>
              </a:rPr>
              <a:t>Only Discussed Annually </a:t>
            </a:r>
          </a:p>
          <a:p>
            <a:pPr marR="0" algn="l"/>
            <a:r>
              <a:rPr lang="en-US" sz="1800" b="0" i="0" u="none" strike="noStrike" baseline="0" dirty="0">
                <a:solidFill>
                  <a:srgbClr val="000000"/>
                </a:solidFill>
                <a:latin typeface="Lucida Sans Unicode" panose="020B0602030504020204" pitchFamily="34" charset="0"/>
              </a:rPr>
              <a:t>The Performance Measures are not Linked to the Strategies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620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91F1B-329D-2DFC-B410-62A847A40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to Begin?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629B8-D1BA-886F-DFB6-00D7B0C5A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Mission – </a:t>
            </a:r>
            <a:r>
              <a:rPr lang="en-US" b="1" dirty="0"/>
              <a:t>What we DO.</a:t>
            </a:r>
            <a:r>
              <a:rPr lang="en-US" dirty="0"/>
              <a:t> A business mission is a shared sense of business purpose. The reason for our existence.</a:t>
            </a:r>
          </a:p>
          <a:p>
            <a:r>
              <a:rPr lang="en-US" dirty="0"/>
              <a:t>Vision – </a:t>
            </a:r>
            <a:r>
              <a:rPr lang="en-US" b="1" dirty="0"/>
              <a:t>What we DREAM. </a:t>
            </a:r>
            <a:r>
              <a:rPr lang="en-US" dirty="0"/>
              <a:t>A business vision is defined as a shared view of future reality. What we aspire to do.</a:t>
            </a:r>
          </a:p>
          <a:p>
            <a:r>
              <a:rPr lang="en-US" dirty="0"/>
              <a:t>Values – </a:t>
            </a:r>
            <a:r>
              <a:rPr lang="en-US" b="1" dirty="0"/>
              <a:t>Who we ARE. </a:t>
            </a:r>
            <a:r>
              <a:rPr lang="en-US" dirty="0"/>
              <a:t>Business values are defined as statements of shared core beliefs that guide decision making. The boundaries that we will operate within. </a:t>
            </a:r>
          </a:p>
        </p:txBody>
      </p:sp>
    </p:spTree>
    <p:extLst>
      <p:ext uri="{BB962C8B-B14F-4D97-AF65-F5344CB8AC3E}">
        <p14:creationId xmlns:p14="http://schemas.microsoft.com/office/powerpoint/2010/main" val="567523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56727-E46E-4E30-D6E8-BCE0B0429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Mission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D0330-AE5B-CD72-DA40-85657CDCF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we exist?</a:t>
            </a:r>
          </a:p>
          <a:p>
            <a:r>
              <a:rPr lang="en-US" dirty="0"/>
              <a:t>What is our purpose?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Current Mission Statement:</a:t>
            </a:r>
            <a:endParaRPr lang="en-US" sz="2400" b="1" u="sng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tabLst>
                <a:tab pos="1371600" algn="l"/>
              </a:tabLst>
            </a:pPr>
            <a:r>
              <a:rPr lang="en-US" sz="2000" dirty="0">
                <a:effectLst/>
                <a:ea typeface="Times New Roman" panose="02020603050405020304" pitchFamily="18" charset="0"/>
              </a:rPr>
              <a:t>To provide safe, efficient, technologically advanced healthcare with respect for the diversity of our region.</a:t>
            </a:r>
          </a:p>
          <a:p>
            <a:pPr>
              <a:spcBef>
                <a:spcPts val="0"/>
              </a:spcBef>
              <a:tabLst>
                <a:tab pos="1371600" algn="l"/>
              </a:tabLst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  <a:tabLst>
                <a:tab pos="1371600" algn="l"/>
              </a:tabLst>
            </a:pPr>
            <a:r>
              <a:rPr lang="en-US" sz="2400" dirty="0"/>
              <a:t>Proposed Mission Statement:</a:t>
            </a:r>
          </a:p>
          <a:p>
            <a:pPr>
              <a:spcBef>
                <a:spcPts val="0"/>
              </a:spcBef>
              <a:tabLst>
                <a:tab pos="1371600" algn="l"/>
              </a:tabLst>
            </a:pPr>
            <a:r>
              <a:rPr lang="en-US" sz="2000" dirty="0">
                <a:effectLst/>
                <a:ea typeface="Times New Roman" panose="02020603050405020304" pitchFamily="18" charset="0"/>
              </a:rPr>
              <a:t>To manage and utilize District resources to address the specialized health needs of our population.</a:t>
            </a:r>
          </a:p>
          <a:p>
            <a:pPr>
              <a:spcBef>
                <a:spcPts val="0"/>
              </a:spcBef>
              <a:tabLst>
                <a:tab pos="1371600" algn="l"/>
              </a:tabLs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792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7DB33-6BD1-7A22-1406-E3E2BF6EA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Mission, Vision &amp; Values - Current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F63C0-EEF7-8DC5-CB96-952B66286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1371600" algn="l"/>
              </a:tabLst>
            </a:pPr>
            <a:r>
              <a:rPr lang="en-US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Mission</a:t>
            </a:r>
            <a:endParaRPr lang="en-US" sz="18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tabLst>
                <a:tab pos="13716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provide safe, efficient, technologically advanced healthcare with respect for the diversity of our region.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1371600" algn="l"/>
              </a:tabLst>
            </a:pPr>
            <a:endParaRPr lang="en-US" sz="1800" u="sng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1371600" algn="l"/>
              </a:tabLst>
            </a:pPr>
            <a:r>
              <a:rPr lang="en-US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Vision</a:t>
            </a:r>
          </a:p>
          <a:p>
            <a:pPr>
              <a:spcBef>
                <a:spcPts val="0"/>
              </a:spcBef>
              <a:tabLst>
                <a:tab pos="13716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be the leader and preferred healthcare organization in the region. 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1371600" algn="l"/>
              </a:tabLst>
            </a:pPr>
            <a:endParaRPr lang="en-US" sz="1800" u="sng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1371600" algn="l"/>
              </a:tabLst>
            </a:pPr>
            <a:r>
              <a:rPr lang="en-US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Values</a:t>
            </a:r>
            <a:r>
              <a:rPr lang="en-US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8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tabLst>
                <a:tab pos="1371600" algn="l"/>
              </a:tabLs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Quality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 To provide high-quality care, based on the best practices and in collaboration with Medical Staff that exceeds patient expectations.</a:t>
            </a:r>
          </a:p>
          <a:p>
            <a:pPr>
              <a:spcBef>
                <a:spcPts val="0"/>
              </a:spcBef>
              <a:tabLst>
                <a:tab pos="1371600" algn="l"/>
              </a:tabLs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Customer Service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 To provide compassionate, courteous, respectful and dignified care, maintaining confidentiality and sensitivity to every individual.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tabLst>
                <a:tab pos="1371600" algn="l"/>
              </a:tabLs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Compliance/Ethics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 To comply with regulatory requirements based on the highest ethical standards.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tabLst>
                <a:tab pos="1371600" algn="l"/>
              </a:tabLs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Finance/Efficiency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 To conduct operations according to best practices in order to achieve financial goals.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tabLst>
                <a:tab pos="1371600" algn="l"/>
              </a:tabLs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People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 To be the organization of choice for high-quality, culturally diverse employees and Medical Staff.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tabLst>
                <a:tab pos="1371600" algn="l"/>
              </a:tabLs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Growth: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To expand access and availability of healthcare while growing services based on regional need.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tabLst>
                <a:tab pos="1371600" algn="l"/>
              </a:tabLs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Community: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To partner with our communities to address local and regional healthcare needs and concerns.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04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DF5355-CF8E-E603-03EA-72A1182E8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653" y="0"/>
            <a:ext cx="12249653" cy="918723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DC32E5-F762-4504-93E0-A6919CE41369}"/>
              </a:ext>
            </a:extLst>
          </p:cNvPr>
          <p:cNvSpPr txBox="1">
            <a:spLocks/>
          </p:cNvSpPr>
          <p:nvPr/>
        </p:nvSpPr>
        <p:spPr>
          <a:xfrm>
            <a:off x="812465" y="1847396"/>
            <a:ext cx="10515600" cy="2586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/>
              <a:t>The Job of the Strategic Plan is to Fulfill the Vision of the Organization.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F5B1DF-D1E7-DA47-91CD-C306B512F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C8334-167A-624E-0B1D-3767EE761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860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The Job of the Strategic Plan is to Fulfill the Vision of the Organization.</a:t>
            </a:r>
          </a:p>
        </p:txBody>
      </p:sp>
    </p:spTree>
    <p:extLst>
      <p:ext uri="{BB962C8B-B14F-4D97-AF65-F5344CB8AC3E}">
        <p14:creationId xmlns:p14="http://schemas.microsoft.com/office/powerpoint/2010/main" val="4109364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40A2-2A30-05F9-31D3-5BB9B16F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do we dream?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3702C-F207-A26F-D6CF-BDF62B61C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the District look like in the future?</a:t>
            </a:r>
          </a:p>
          <a:p>
            <a:r>
              <a:rPr lang="en-US" dirty="0"/>
              <a:t>What attributes will be present?</a:t>
            </a:r>
          </a:p>
          <a:p>
            <a:r>
              <a:rPr lang="en-US" dirty="0"/>
              <a:t>What will be different?</a:t>
            </a:r>
          </a:p>
          <a:p>
            <a:r>
              <a:rPr lang="en-US" dirty="0"/>
              <a:t>What will be the same?</a:t>
            </a:r>
          </a:p>
          <a:p>
            <a:r>
              <a:rPr lang="en-US" dirty="0"/>
              <a:t>How will we be perceived?</a:t>
            </a:r>
          </a:p>
          <a:p>
            <a:r>
              <a:rPr lang="en-US" dirty="0"/>
              <a:t>What does success look like?</a:t>
            </a:r>
          </a:p>
          <a:p>
            <a:r>
              <a:rPr lang="en-US" dirty="0"/>
              <a:t>How will we measure success?</a:t>
            </a:r>
          </a:p>
        </p:txBody>
      </p:sp>
    </p:spTree>
    <p:extLst>
      <p:ext uri="{BB962C8B-B14F-4D97-AF65-F5344CB8AC3E}">
        <p14:creationId xmlns:p14="http://schemas.microsoft.com/office/powerpoint/2010/main" val="827998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17926-CA20-47BC-C300-15EBCB815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4A9A0-7D97-217E-39CE-DBEF347B2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about WHO we are.</a:t>
            </a:r>
          </a:p>
          <a:p>
            <a:r>
              <a:rPr lang="en-US" dirty="0"/>
              <a:t>These are the boundaries in which we must operate.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358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7DB33-6BD1-7A22-1406-E3E2BF6EA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050481" cy="1325563"/>
          </a:xfrm>
        </p:spPr>
        <p:txBody>
          <a:bodyPr/>
          <a:lstStyle/>
          <a:p>
            <a:r>
              <a:rPr lang="en-US" b="1" dirty="0"/>
              <a:t>Mission, Vision &amp; Values - Proposed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F63C0-EEF7-8DC5-CB96-952B66286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Mission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manage and utilize District resources to address the specialized health needs of our population.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Vision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be a meaningful and relevant community resource, actively driving and supporting the improved health of our residents.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Values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Trust, Teamwork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Loyalty, Leadership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- Honesty, Health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- Dedication, Determination, Deliberate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714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5E40A-92B4-EB9F-C062-7D4D831D8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Perfect Plans are Rarely Implemented Perfectly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613EF-73F1-FCA9-EAD5-943325D53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Lucida Sans Unicode" panose="020B0602030504020204" pitchFamily="34" charset="0"/>
              </a:rPr>
              <a:t>Unforeseen &amp; Unanticipated Issues </a:t>
            </a:r>
          </a:p>
          <a:p>
            <a:pPr marR="0" algn="l"/>
            <a:r>
              <a:rPr lang="en-US" sz="1800" b="0" i="0" u="none" strike="noStrike" baseline="0" dirty="0">
                <a:solidFill>
                  <a:srgbClr val="000000"/>
                </a:solidFill>
                <a:latin typeface="Lucida Sans Unicode" panose="020B0602030504020204" pitchFamily="34" charset="0"/>
              </a:rPr>
              <a:t>Financial Limitations </a:t>
            </a:r>
          </a:p>
          <a:p>
            <a:pPr marR="0" algn="l"/>
            <a:r>
              <a:rPr lang="en-US" sz="1800" b="0" i="0" u="none" strike="noStrike" baseline="0" dirty="0">
                <a:solidFill>
                  <a:srgbClr val="000000"/>
                </a:solidFill>
                <a:latin typeface="Lucida Sans Unicode" panose="020B0602030504020204" pitchFamily="34" charset="0"/>
              </a:rPr>
              <a:t>Lack of Commitment to the Plan </a:t>
            </a:r>
          </a:p>
          <a:p>
            <a:pPr marR="0" algn="l"/>
            <a:r>
              <a:rPr lang="en-US" sz="1800" b="0" i="0" u="none" strike="noStrike" baseline="0" dirty="0">
                <a:solidFill>
                  <a:srgbClr val="000000"/>
                </a:solidFill>
                <a:latin typeface="Lucida Sans Unicode" panose="020B0602030504020204" pitchFamily="34" charset="0"/>
              </a:rPr>
              <a:t>Lack of Alignment </a:t>
            </a:r>
          </a:p>
          <a:p>
            <a:pPr marR="0" algn="l"/>
            <a:r>
              <a:rPr lang="en-US" sz="1800" b="0" i="0" u="none" strike="noStrike" baseline="0" dirty="0">
                <a:solidFill>
                  <a:srgbClr val="000000"/>
                </a:solidFill>
                <a:latin typeface="Lucida Sans Unicode" panose="020B0602030504020204" pitchFamily="34" charset="0"/>
              </a:rPr>
              <a:t>Hidden Agendas </a:t>
            </a:r>
          </a:p>
          <a:p>
            <a:pPr marR="0" algn="l"/>
            <a:r>
              <a:rPr lang="en-US" sz="1800" b="0" i="0" u="none" strike="noStrike" baseline="0" dirty="0">
                <a:solidFill>
                  <a:srgbClr val="000000"/>
                </a:solidFill>
                <a:latin typeface="Lucida Sans Unicode" panose="020B0602030504020204" pitchFamily="34" charset="0"/>
              </a:rPr>
              <a:t>Difficulty in Implementing </a:t>
            </a:r>
          </a:p>
          <a:p>
            <a:pPr marR="0" algn="l"/>
            <a:r>
              <a:rPr lang="en-US" sz="1800" b="0" i="0" u="none" strike="noStrike" baseline="0" dirty="0">
                <a:solidFill>
                  <a:srgbClr val="000000"/>
                </a:solidFill>
                <a:latin typeface="Lucida Sans Unicode" panose="020B0602030504020204" pitchFamily="34" charset="0"/>
              </a:rPr>
              <a:t>Mistakes </a:t>
            </a:r>
          </a:p>
          <a:p>
            <a:pPr marR="0" algn="l"/>
            <a:r>
              <a:rPr lang="en-US" sz="1800" b="0" i="0" u="none" strike="noStrike" baseline="0" dirty="0">
                <a:solidFill>
                  <a:srgbClr val="000000"/>
                </a:solidFill>
                <a:latin typeface="Lucida Sans Unicode" panose="020B0602030504020204" pitchFamily="34" charset="0"/>
              </a:rPr>
              <a:t>Poor Communication </a:t>
            </a:r>
          </a:p>
          <a:p>
            <a:pPr marR="0" algn="l"/>
            <a:r>
              <a:rPr lang="en-US" sz="1800" b="0" i="0" u="none" strike="noStrike" baseline="0" dirty="0">
                <a:solidFill>
                  <a:srgbClr val="000000"/>
                </a:solidFill>
                <a:latin typeface="Lucida Sans Unicode" panose="020B0602030504020204" pitchFamily="34" charset="0"/>
              </a:rPr>
              <a:t>Lack of Accountability </a:t>
            </a:r>
          </a:p>
          <a:p>
            <a:pPr marR="0" algn="l"/>
            <a:r>
              <a:rPr lang="en-US" sz="1800" b="0" i="0" u="none" strike="noStrike" baseline="0" dirty="0">
                <a:solidFill>
                  <a:srgbClr val="000000"/>
                </a:solidFill>
                <a:latin typeface="Lucida Sans Unicode" panose="020B0602030504020204" pitchFamily="34" charset="0"/>
              </a:rPr>
              <a:t>Poor Timing </a:t>
            </a:r>
          </a:p>
          <a:p>
            <a:pPr marR="0" algn="l"/>
            <a:r>
              <a:rPr lang="en-US" sz="1800" b="0" i="0" u="none" strike="noStrike" baseline="0" dirty="0">
                <a:solidFill>
                  <a:srgbClr val="000000"/>
                </a:solidFill>
                <a:latin typeface="Lucida Sans Unicode" panose="020B0602030504020204" pitchFamily="34" charset="0"/>
              </a:rPr>
              <a:t>Scope Creep </a:t>
            </a:r>
          </a:p>
          <a:p>
            <a:pPr marR="0" algn="l"/>
            <a:r>
              <a:rPr lang="en-US" sz="1800" b="0" i="0" u="none" strike="noStrike" baseline="0" dirty="0">
                <a:solidFill>
                  <a:srgbClr val="000000"/>
                </a:solidFill>
                <a:latin typeface="Lucida Sans Unicode" panose="020B0602030504020204" pitchFamily="34" charset="0"/>
              </a:rPr>
              <a:t>Inadequate Resourcing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Lucida Sans Unicode" panose="020B0602030504020204" pitchFamily="34" charset="0"/>
              </a:rPr>
              <a:t>Inadequate Capacity &amp; Capability </a:t>
            </a:r>
          </a:p>
        </p:txBody>
      </p:sp>
    </p:spTree>
    <p:extLst>
      <p:ext uri="{BB962C8B-B14F-4D97-AF65-F5344CB8AC3E}">
        <p14:creationId xmlns:p14="http://schemas.microsoft.com/office/powerpoint/2010/main" val="374926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4D68E-48C1-888B-66C2-C77C8A5C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F4E0F-43A0-093C-8C7F-5ED144C40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battle plan survives first contact</a:t>
            </a:r>
          </a:p>
          <a:p>
            <a:r>
              <a:rPr lang="en-US" dirty="0">
                <a:solidFill>
                  <a:srgbClr val="202124"/>
                </a:solidFill>
              </a:rPr>
              <a:t>E</a:t>
            </a:r>
            <a:r>
              <a:rPr lang="en-US" i="0" dirty="0">
                <a:solidFill>
                  <a:srgbClr val="202124"/>
                </a:solidFill>
                <a:effectLst/>
              </a:rPr>
              <a:t>veryone has a plan until they get punched in the face</a:t>
            </a:r>
          </a:p>
          <a:p>
            <a:r>
              <a:rPr lang="en-US" dirty="0">
                <a:solidFill>
                  <a:srgbClr val="202124"/>
                </a:solidFill>
              </a:rPr>
              <a:t>E</a:t>
            </a:r>
            <a:r>
              <a:rPr lang="en-US" i="0" dirty="0">
                <a:solidFill>
                  <a:srgbClr val="202124"/>
                </a:solidFill>
                <a:effectLst/>
              </a:rPr>
              <a:t>very plan ever created will undoubtably change the moment you begin to execute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46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21A66-EF39-FB19-00A6-D1ADEFC89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Introductions &amp; Icebreaker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3A6F8-F42F-996B-C9D5-15C278793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51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79C58-A4BB-4EEF-627A-CDDABEAF2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After the first action step…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6201D-D028-D28C-4306-782F30836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b="1" dirty="0"/>
              <a:t>Be Agile!</a:t>
            </a:r>
          </a:p>
        </p:txBody>
      </p:sp>
    </p:spTree>
    <p:extLst>
      <p:ext uri="{BB962C8B-B14F-4D97-AF65-F5344CB8AC3E}">
        <p14:creationId xmlns:p14="http://schemas.microsoft.com/office/powerpoint/2010/main" val="340819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ounded Rectangle 90"/>
          <p:cNvSpPr/>
          <p:nvPr/>
        </p:nvSpPr>
        <p:spPr bwMode="gray">
          <a:xfrm flipH="1">
            <a:off x="4038659" y="4912186"/>
            <a:ext cx="3097410" cy="457200"/>
          </a:xfrm>
          <a:prstGeom prst="roundRect">
            <a:avLst>
              <a:gd name="adj" fmla="val 50000"/>
            </a:avLst>
          </a:prstGeom>
          <a:solidFill>
            <a:schemeClr val="accent4">
              <a:alpha val="20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0" name="Rounded Rectangle 89"/>
          <p:cNvSpPr/>
          <p:nvPr/>
        </p:nvSpPr>
        <p:spPr bwMode="gray">
          <a:xfrm rot="4281392" flipH="1">
            <a:off x="2643895" y="4042811"/>
            <a:ext cx="3097410" cy="457200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" name="Rounded Rectangle 88"/>
          <p:cNvSpPr/>
          <p:nvPr/>
        </p:nvSpPr>
        <p:spPr bwMode="gray">
          <a:xfrm rot="17318608">
            <a:off x="5366211" y="4014236"/>
            <a:ext cx="3097410" cy="457200"/>
          </a:xfrm>
          <a:prstGeom prst="roundRect">
            <a:avLst>
              <a:gd name="adj" fmla="val 50000"/>
            </a:avLst>
          </a:prstGeom>
          <a:solidFill>
            <a:schemeClr val="accent3">
              <a:alpha val="20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ounded Rectangle 87"/>
          <p:cNvSpPr/>
          <p:nvPr/>
        </p:nvSpPr>
        <p:spPr bwMode="gray">
          <a:xfrm rot="1960825">
            <a:off x="5205216" y="2347326"/>
            <a:ext cx="3097410" cy="457200"/>
          </a:xfrm>
          <a:prstGeom prst="roundRect">
            <a:avLst>
              <a:gd name="adj" fmla="val 50000"/>
            </a:avLst>
          </a:prstGeom>
          <a:solidFill>
            <a:schemeClr val="accent2">
              <a:alpha val="20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ounded Rectangle 86"/>
          <p:cNvSpPr/>
          <p:nvPr/>
        </p:nvSpPr>
        <p:spPr bwMode="gray">
          <a:xfrm rot="19639175" flipH="1">
            <a:off x="2837967" y="2288942"/>
            <a:ext cx="3097410" cy="457200"/>
          </a:xfrm>
          <a:prstGeom prst="roundRect">
            <a:avLst>
              <a:gd name="adj" fmla="val 50000"/>
            </a:avLst>
          </a:prstGeom>
          <a:solidFill>
            <a:schemeClr val="accent5">
              <a:alpha val="20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36"/>
          <p:cNvGrpSpPr/>
          <p:nvPr/>
        </p:nvGrpSpPr>
        <p:grpSpPr bwMode="gray">
          <a:xfrm>
            <a:off x="2733923" y="2180952"/>
            <a:ext cx="1920240" cy="1645920"/>
            <a:chOff x="951345" y="2523410"/>
            <a:chExt cx="2560320" cy="2588365"/>
          </a:xfrm>
        </p:grpSpPr>
        <p:sp>
          <p:nvSpPr>
            <p:cNvPr id="39" name="Oval 38"/>
            <p:cNvSpPr/>
            <p:nvPr/>
          </p:nvSpPr>
          <p:spPr bwMode="gray">
            <a:xfrm>
              <a:off x="951345" y="2523410"/>
              <a:ext cx="2560320" cy="2577942"/>
            </a:xfrm>
            <a:prstGeom prst="ellipse">
              <a:avLst/>
            </a:prstGeom>
            <a:gradFill flip="none" rotWithShape="1">
              <a:gsLst>
                <a:gs pos="0">
                  <a:srgbClr val="9DA3B1"/>
                </a:gs>
                <a:gs pos="35000">
                  <a:srgbClr val="A5ABB7"/>
                </a:gs>
                <a:gs pos="58000">
                  <a:srgbClr val="DDDDDD"/>
                </a:gs>
                <a:gs pos="100000">
                  <a:srgbClr val="A5ABB7"/>
                </a:gs>
              </a:gsLst>
              <a:path path="circle">
                <a:fillToRect t="100000" r="100000"/>
              </a:path>
              <a:tileRect l="-100000" b="-100000"/>
            </a:gradFill>
            <a:ln/>
            <a:effectLst>
              <a:outerShdw blurRad="57150" dist="38100" dir="5400000" algn="ctr" rotWithShape="0">
                <a:srgbClr val="000000">
                  <a:alpha val="48000"/>
                </a:srgbClr>
              </a:outerShdw>
            </a:effectLst>
            <a:scene3d>
              <a:camera prst="perspectiveFront" fov="0">
                <a:rot lat="20699999" lon="0" rev="0"/>
              </a:camera>
              <a:lightRig rig="soft" dir="t">
                <a:rot lat="0" lon="0" rev="21594000"/>
              </a:lightRig>
            </a:scene3d>
            <a:sp3d prstMaterial="metal">
              <a:bevelT prst="coolSlant"/>
              <a:contourClr>
                <a:schemeClr val="accent4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Block Arc 40"/>
            <p:cNvSpPr/>
            <p:nvPr/>
          </p:nvSpPr>
          <p:spPr bwMode="gray">
            <a:xfrm>
              <a:off x="964680" y="2572502"/>
              <a:ext cx="2521917" cy="2539273"/>
            </a:xfrm>
            <a:prstGeom prst="blockArc">
              <a:avLst>
                <a:gd name="adj1" fmla="val 21422195"/>
                <a:gd name="adj2" fmla="val 16032758"/>
                <a:gd name="adj3" fmla="val 18529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 bwMode="gray">
            <a:xfrm>
              <a:off x="1102668" y="2683546"/>
              <a:ext cx="2257673" cy="2257671"/>
            </a:xfrm>
            <a:prstGeom prst="rect">
              <a:avLst/>
            </a:prstGeom>
          </p:spPr>
          <p:txBody>
            <a:bodyPr wrap="none" anchor="ctr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altLang="en-US" b="1" dirty="0">
                  <a:ln/>
                  <a:solidFill>
                    <a:srgbClr val="FFFFFF"/>
                  </a:solidFill>
                  <a:cs typeface="Arial" pitchFamily="34" charset="0"/>
                </a:rPr>
                <a:t>Strategic Analysis</a:t>
              </a:r>
            </a:p>
          </p:txBody>
        </p:sp>
      </p:grpSp>
      <p:grpSp>
        <p:nvGrpSpPr>
          <p:cNvPr id="3" name="Group 45"/>
          <p:cNvGrpSpPr/>
          <p:nvPr/>
        </p:nvGrpSpPr>
        <p:grpSpPr bwMode="gray">
          <a:xfrm>
            <a:off x="6504492" y="2157081"/>
            <a:ext cx="1920240" cy="1645920"/>
            <a:chOff x="5135880" y="2413318"/>
            <a:chExt cx="2602886" cy="2602885"/>
          </a:xfrm>
        </p:grpSpPr>
        <p:sp>
          <p:nvSpPr>
            <p:cNvPr id="51" name="Oval 50"/>
            <p:cNvSpPr/>
            <p:nvPr/>
          </p:nvSpPr>
          <p:spPr bwMode="gray">
            <a:xfrm>
              <a:off x="5135880" y="2413318"/>
              <a:ext cx="2602886" cy="2602885"/>
            </a:xfrm>
            <a:prstGeom prst="ellipse">
              <a:avLst/>
            </a:prstGeom>
            <a:gradFill flip="none" rotWithShape="1">
              <a:gsLst>
                <a:gs pos="0">
                  <a:srgbClr val="9DA3B1"/>
                </a:gs>
                <a:gs pos="35000">
                  <a:srgbClr val="A5ABB7"/>
                </a:gs>
                <a:gs pos="58000">
                  <a:srgbClr val="DDDDDD"/>
                </a:gs>
                <a:gs pos="100000">
                  <a:srgbClr val="A5ABB7"/>
                </a:gs>
              </a:gsLst>
              <a:path path="circle">
                <a:fillToRect t="100000" r="100000"/>
              </a:path>
              <a:tileRect l="-100000" b="-100000"/>
            </a:gradFill>
            <a:ln/>
            <a:effectLst>
              <a:outerShdw blurRad="57150" dist="38100" dir="5400000" algn="ctr" rotWithShape="0">
                <a:srgbClr val="000000">
                  <a:alpha val="48000"/>
                </a:srgbClr>
              </a:outerShdw>
            </a:effectLst>
            <a:scene3d>
              <a:camera prst="perspectiveFront" fov="0">
                <a:rot lat="20699999" lon="0" rev="0"/>
              </a:camera>
              <a:lightRig rig="soft" dir="t">
                <a:rot lat="0" lon="0" rev="21594000"/>
              </a:lightRig>
            </a:scene3d>
            <a:sp3d prstMaterial="metal">
              <a:bevelT prst="coolSlant"/>
              <a:contourClr>
                <a:schemeClr val="accent4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Block Arc 51"/>
            <p:cNvSpPr/>
            <p:nvPr/>
          </p:nvSpPr>
          <p:spPr bwMode="gray">
            <a:xfrm>
              <a:off x="5149438" y="2453988"/>
              <a:ext cx="2560320" cy="2560321"/>
            </a:xfrm>
            <a:prstGeom prst="blockArc">
              <a:avLst>
                <a:gd name="adj1" fmla="val 19321655"/>
                <a:gd name="adj2" fmla="val 13090394"/>
                <a:gd name="adj3" fmla="val 17820"/>
              </a:avLst>
            </a:prstGeom>
            <a:gradFill flip="none" rotWithShape="1">
              <a:gsLst>
                <a:gs pos="0">
                  <a:srgbClr val="FFFF00"/>
                </a:gs>
                <a:gs pos="27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  <a:tileRect/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 bwMode="gray">
            <a:xfrm>
              <a:off x="5277712" y="2561102"/>
              <a:ext cx="2257673" cy="2257673"/>
            </a:xfrm>
            <a:prstGeom prst="rect">
              <a:avLst/>
            </a:prstGeom>
          </p:spPr>
          <p:txBody>
            <a:bodyPr spcFirstLastPara="1" wrap="none" numCol="1" anchor="ctr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altLang="en-US" b="1" dirty="0">
                  <a:ln/>
                  <a:solidFill>
                    <a:srgbClr val="FFFFFF"/>
                  </a:solidFill>
                  <a:cs typeface="Arial" pitchFamily="34" charset="0"/>
                </a:rPr>
                <a:t>Strategy Deployment</a:t>
              </a:r>
            </a:p>
          </p:txBody>
        </p:sp>
      </p:grpSp>
      <p:grpSp>
        <p:nvGrpSpPr>
          <p:cNvPr id="4" name="Group 54"/>
          <p:cNvGrpSpPr/>
          <p:nvPr/>
        </p:nvGrpSpPr>
        <p:grpSpPr bwMode="gray">
          <a:xfrm>
            <a:off x="3500518" y="4207280"/>
            <a:ext cx="1920240" cy="1645920"/>
            <a:chOff x="951344" y="2523410"/>
            <a:chExt cx="2560322" cy="2577942"/>
          </a:xfrm>
        </p:grpSpPr>
        <p:sp>
          <p:nvSpPr>
            <p:cNvPr id="56" name="Oval 55"/>
            <p:cNvSpPr/>
            <p:nvPr/>
          </p:nvSpPr>
          <p:spPr bwMode="gray">
            <a:xfrm>
              <a:off x="951344" y="2523410"/>
              <a:ext cx="2560322" cy="2577942"/>
            </a:xfrm>
            <a:prstGeom prst="ellipse">
              <a:avLst/>
            </a:prstGeom>
            <a:gradFill flip="none" rotWithShape="1">
              <a:gsLst>
                <a:gs pos="0">
                  <a:srgbClr val="9DA3B1"/>
                </a:gs>
                <a:gs pos="35000">
                  <a:srgbClr val="A5ABB7"/>
                </a:gs>
                <a:gs pos="58000">
                  <a:srgbClr val="DDDDDD"/>
                </a:gs>
                <a:gs pos="100000">
                  <a:srgbClr val="A5ABB7"/>
                </a:gs>
              </a:gsLst>
              <a:path path="circle">
                <a:fillToRect t="100000" r="100000"/>
              </a:path>
              <a:tileRect l="-100000" b="-100000"/>
            </a:gradFill>
            <a:ln/>
            <a:effectLst>
              <a:outerShdw blurRad="57150" dist="38100" dir="5400000" algn="ctr" rotWithShape="0">
                <a:srgbClr val="000000">
                  <a:alpha val="48000"/>
                </a:srgbClr>
              </a:outerShdw>
            </a:effectLst>
            <a:scene3d>
              <a:camera prst="perspectiveFront" fov="0">
                <a:rot lat="20699999" lon="0" rev="0"/>
              </a:camera>
              <a:lightRig rig="soft" dir="t">
                <a:rot lat="0" lon="0" rev="21594000"/>
              </a:lightRig>
            </a:scene3d>
            <a:sp3d prstMaterial="metal">
              <a:bevelT prst="coolSlant"/>
              <a:contourClr>
                <a:schemeClr val="accent4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Block Arc 56"/>
            <p:cNvSpPr/>
            <p:nvPr/>
          </p:nvSpPr>
          <p:spPr bwMode="gray">
            <a:xfrm>
              <a:off x="978015" y="2532220"/>
              <a:ext cx="2521917" cy="2539273"/>
            </a:xfrm>
            <a:prstGeom prst="blockArc">
              <a:avLst>
                <a:gd name="adj1" fmla="val 12866468"/>
                <a:gd name="adj2" fmla="val 9823362"/>
                <a:gd name="adj3" fmla="val 18445"/>
              </a:avLst>
            </a:prstGeom>
            <a:gradFill flip="none" rotWithShape="1">
              <a:gsLst>
                <a:gs pos="0">
                  <a:schemeClr val="accent3"/>
                </a:gs>
                <a:gs pos="33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5400000" scaled="1"/>
              <a:tileRect/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 bwMode="gray">
            <a:xfrm>
              <a:off x="1102669" y="2683546"/>
              <a:ext cx="2257673" cy="2257671"/>
            </a:xfrm>
            <a:prstGeom prst="rect">
              <a:avLst/>
            </a:prstGeom>
          </p:spPr>
          <p:txBody>
            <a:bodyPr wrap="none" anchor="ctr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altLang="en-US" b="1" dirty="0">
                  <a:ln/>
                  <a:solidFill>
                    <a:srgbClr val="FFFFFF"/>
                  </a:solidFill>
                  <a:cs typeface="Arial" pitchFamily="34" charset="0"/>
                </a:rPr>
                <a:t>Strategy Improvement</a:t>
              </a:r>
            </a:p>
          </p:txBody>
        </p:sp>
      </p:grpSp>
      <p:grpSp>
        <p:nvGrpSpPr>
          <p:cNvPr id="5" name="Group 59"/>
          <p:cNvGrpSpPr/>
          <p:nvPr/>
        </p:nvGrpSpPr>
        <p:grpSpPr bwMode="gray">
          <a:xfrm>
            <a:off x="5823507" y="4165786"/>
            <a:ext cx="1920240" cy="1645920"/>
            <a:chOff x="5142657" y="2388234"/>
            <a:chExt cx="2573878" cy="2610482"/>
          </a:xfrm>
        </p:grpSpPr>
        <p:sp>
          <p:nvSpPr>
            <p:cNvPr id="61" name="Oval 60"/>
            <p:cNvSpPr/>
            <p:nvPr/>
          </p:nvSpPr>
          <p:spPr bwMode="gray">
            <a:xfrm>
              <a:off x="5142657" y="2388234"/>
              <a:ext cx="2573878" cy="2610482"/>
            </a:xfrm>
            <a:prstGeom prst="ellipse">
              <a:avLst/>
            </a:prstGeom>
            <a:gradFill flip="none" rotWithShape="1">
              <a:gsLst>
                <a:gs pos="0">
                  <a:srgbClr val="9DA3B1"/>
                </a:gs>
                <a:gs pos="35000">
                  <a:srgbClr val="A5ABB7"/>
                </a:gs>
                <a:gs pos="58000">
                  <a:srgbClr val="DDDDDD"/>
                </a:gs>
                <a:gs pos="100000">
                  <a:srgbClr val="A5ABB7"/>
                </a:gs>
              </a:gsLst>
              <a:path path="circle">
                <a:fillToRect t="100000" r="100000"/>
              </a:path>
              <a:tileRect l="-100000" b="-100000"/>
            </a:gradFill>
            <a:ln/>
            <a:effectLst>
              <a:outerShdw blurRad="57150" dist="38100" dir="5400000" algn="ctr" rotWithShape="0">
                <a:srgbClr val="000000">
                  <a:alpha val="48000"/>
                </a:srgbClr>
              </a:outerShdw>
            </a:effectLst>
            <a:scene3d>
              <a:camera prst="perspectiveFront" fov="0">
                <a:rot lat="20699999" lon="0" rev="0"/>
              </a:camera>
              <a:lightRig rig="soft" dir="t">
                <a:rot lat="0" lon="0" rev="21594000"/>
              </a:lightRig>
            </a:scene3d>
            <a:sp3d prstMaterial="metal">
              <a:bevelT prst="coolSlant"/>
              <a:contourClr>
                <a:schemeClr val="accent4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Block Arc 61"/>
            <p:cNvSpPr/>
            <p:nvPr/>
          </p:nvSpPr>
          <p:spPr bwMode="gray">
            <a:xfrm>
              <a:off x="5162842" y="2426912"/>
              <a:ext cx="2535270" cy="2571325"/>
            </a:xfrm>
            <a:prstGeom prst="blockArc">
              <a:avLst>
                <a:gd name="adj1" fmla="val 844423"/>
                <a:gd name="adj2" fmla="val 12746395"/>
                <a:gd name="adj3" fmla="val 18086"/>
              </a:avLst>
            </a:prstGeom>
            <a:gradFill flip="none" rotWithShape="1">
              <a:gsLst>
                <a:gs pos="0">
                  <a:schemeClr val="accent3"/>
                </a:gs>
                <a:gs pos="50000">
                  <a:schemeClr val="accent4">
                    <a:shade val="93000"/>
                    <a:satMod val="130000"/>
                  </a:schemeClr>
                </a:gs>
              </a:gsLst>
              <a:lin ang="5400000" scaled="1"/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 bwMode="gray">
            <a:xfrm>
              <a:off x="5300760" y="2564640"/>
              <a:ext cx="2257673" cy="2257672"/>
            </a:xfrm>
            <a:prstGeom prst="rect">
              <a:avLst/>
            </a:prstGeom>
          </p:spPr>
          <p:txBody>
            <a:bodyPr spcFirstLastPara="1" wrap="none" numCol="1" anchor="ctr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altLang="en-US" b="1" dirty="0">
                  <a:ln/>
                  <a:solidFill>
                    <a:srgbClr val="FFFFFF"/>
                  </a:solidFill>
                  <a:cs typeface="Arial" pitchFamily="34" charset="0"/>
                </a:rPr>
                <a:t>Strategy Achievement</a:t>
              </a:r>
            </a:p>
          </p:txBody>
        </p:sp>
      </p:grpSp>
      <p:grpSp>
        <p:nvGrpSpPr>
          <p:cNvPr id="7" name="Group 65"/>
          <p:cNvGrpSpPr/>
          <p:nvPr/>
        </p:nvGrpSpPr>
        <p:grpSpPr bwMode="gray">
          <a:xfrm>
            <a:off x="4634213" y="956953"/>
            <a:ext cx="1920240" cy="1645920"/>
            <a:chOff x="5142657" y="2440433"/>
            <a:chExt cx="2560320" cy="2560320"/>
          </a:xfrm>
        </p:grpSpPr>
        <p:sp>
          <p:nvSpPr>
            <p:cNvPr id="67" name="Oval 66"/>
            <p:cNvSpPr/>
            <p:nvPr/>
          </p:nvSpPr>
          <p:spPr bwMode="gray">
            <a:xfrm>
              <a:off x="5142657" y="2440433"/>
              <a:ext cx="2560320" cy="2560320"/>
            </a:xfrm>
            <a:prstGeom prst="ellipse">
              <a:avLst/>
            </a:prstGeom>
            <a:gradFill flip="none" rotWithShape="1">
              <a:gsLst>
                <a:gs pos="0">
                  <a:srgbClr val="9DA3B1"/>
                </a:gs>
                <a:gs pos="35000">
                  <a:srgbClr val="A5ABB7"/>
                </a:gs>
                <a:gs pos="58000">
                  <a:srgbClr val="DDDDDD"/>
                </a:gs>
                <a:gs pos="100000">
                  <a:srgbClr val="A5ABB7"/>
                </a:gs>
              </a:gsLst>
              <a:path path="circle">
                <a:fillToRect t="100000" r="100000"/>
              </a:path>
              <a:tileRect l="-100000" b="-100000"/>
            </a:gradFill>
            <a:ln/>
            <a:effectLst>
              <a:outerShdw blurRad="57150" dist="38100" dir="5400000" algn="ctr" rotWithShape="0">
                <a:srgbClr val="000000">
                  <a:alpha val="48000"/>
                </a:srgbClr>
              </a:outerShdw>
            </a:effectLst>
            <a:scene3d>
              <a:camera prst="perspectiveFront" fov="0">
                <a:rot lat="20699999" lon="0" rev="0"/>
              </a:camera>
              <a:lightRig rig="soft" dir="t">
                <a:rot lat="0" lon="0" rev="21594000"/>
              </a:lightRig>
            </a:scene3d>
            <a:sp3d prstMaterial="metal">
              <a:bevelT prst="coolSlant"/>
              <a:contourClr>
                <a:schemeClr val="accent4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Block Arc 80"/>
            <p:cNvSpPr/>
            <p:nvPr/>
          </p:nvSpPr>
          <p:spPr bwMode="gray">
            <a:xfrm>
              <a:off x="5155182" y="2470989"/>
              <a:ext cx="2535269" cy="2525919"/>
            </a:xfrm>
            <a:prstGeom prst="blockArc">
              <a:avLst>
                <a:gd name="adj1" fmla="val 16174137"/>
                <a:gd name="adj2" fmla="val 10195832"/>
                <a:gd name="adj3" fmla="val 18389"/>
              </a:avLst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1"/>
              <a:tileRect/>
            </a:gra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 bwMode="gray">
            <a:xfrm>
              <a:off x="5293981" y="2591757"/>
              <a:ext cx="2257673" cy="2257673"/>
            </a:xfrm>
            <a:prstGeom prst="rect">
              <a:avLst/>
            </a:prstGeom>
          </p:spPr>
          <p:txBody>
            <a:bodyPr spcFirstLastPara="1" wrap="none" numCol="1" anchor="ctr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altLang="en-US" b="1" dirty="0">
                  <a:ln/>
                  <a:solidFill>
                    <a:srgbClr val="FFFFFF"/>
                  </a:solidFill>
                  <a:cs typeface="Arial" pitchFamily="34" charset="0"/>
                </a:rPr>
                <a:t>Strategy Development</a:t>
              </a:r>
            </a:p>
          </p:txBody>
        </p:sp>
      </p:grpSp>
      <p:sp>
        <p:nvSpPr>
          <p:cNvPr id="93" name="Rectangle 92"/>
          <p:cNvSpPr/>
          <p:nvPr/>
        </p:nvSpPr>
        <p:spPr bwMode="gray">
          <a:xfrm>
            <a:off x="6259650" y="810923"/>
            <a:ext cx="1901452" cy="116955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prstClr val="black"/>
                </a:solidFill>
                <a:cs typeface="Arial" pitchFamily="34" charset="0"/>
              </a:rPr>
              <a:t>Ideation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prstClr val="black"/>
                </a:solidFill>
                <a:cs typeface="Arial" pitchFamily="34" charset="0"/>
              </a:rPr>
              <a:t>Establish Direction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prstClr val="black"/>
                </a:solidFill>
                <a:cs typeface="Arial" pitchFamily="34" charset="0"/>
              </a:rPr>
              <a:t>Set Goals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prstClr val="black"/>
                </a:solidFill>
                <a:cs typeface="Arial" pitchFamily="34" charset="0"/>
              </a:rPr>
              <a:t>Set Timelines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prstClr val="black"/>
                </a:solidFill>
                <a:cs typeface="Arial" pitchFamily="34" charset="0"/>
              </a:rPr>
              <a:t>Determine Metrics</a:t>
            </a:r>
            <a:endParaRPr lang="en-US" sz="1400" kern="0" dirty="0">
              <a:solidFill>
                <a:prstClr val="black"/>
              </a:solidFill>
            </a:endParaRPr>
          </a:p>
        </p:txBody>
      </p:sp>
      <p:sp>
        <p:nvSpPr>
          <p:cNvPr id="94" name="Rectangle 93"/>
          <p:cNvSpPr/>
          <p:nvPr/>
        </p:nvSpPr>
        <p:spPr bwMode="gray">
          <a:xfrm>
            <a:off x="7565132" y="4617566"/>
            <a:ext cx="1676400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prstClr val="black"/>
                </a:solidFill>
                <a:cs typeface="Arial" pitchFamily="34" charset="0"/>
              </a:rPr>
              <a:t>Check Direction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prstClr val="black"/>
                </a:solidFill>
                <a:cs typeface="Arial" pitchFamily="34" charset="0"/>
              </a:rPr>
              <a:t>Measure Results</a:t>
            </a:r>
            <a:endParaRPr lang="en-US" sz="1400" kern="0" dirty="0">
              <a:solidFill>
                <a:prstClr val="black"/>
              </a:solidFill>
            </a:endParaRPr>
          </a:p>
        </p:txBody>
      </p:sp>
      <p:sp>
        <p:nvSpPr>
          <p:cNvPr id="95" name="Rectangle 94"/>
          <p:cNvSpPr/>
          <p:nvPr/>
        </p:nvSpPr>
        <p:spPr bwMode="gray">
          <a:xfrm>
            <a:off x="1514241" y="4754736"/>
            <a:ext cx="2064485" cy="7386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prstClr val="black"/>
                </a:solidFill>
                <a:cs typeface="Arial" pitchFamily="34" charset="0"/>
              </a:rPr>
              <a:t>Evaluate the Process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prstClr val="black"/>
                </a:solidFill>
                <a:cs typeface="Arial" pitchFamily="34" charset="0"/>
              </a:rPr>
              <a:t>Make Adjustments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kern="0" dirty="0">
              <a:solidFill>
                <a:prstClr val="black"/>
              </a:solidFill>
            </a:endParaRPr>
          </a:p>
        </p:txBody>
      </p:sp>
      <p:sp>
        <p:nvSpPr>
          <p:cNvPr id="96" name="Rectangle 95"/>
          <p:cNvSpPr/>
          <p:nvPr/>
        </p:nvSpPr>
        <p:spPr bwMode="gray">
          <a:xfrm>
            <a:off x="843150" y="2096082"/>
            <a:ext cx="2425214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prstClr val="black"/>
                </a:solidFill>
                <a:cs typeface="Arial" pitchFamily="34" charset="0"/>
              </a:rPr>
              <a:t>Where are we today?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prstClr val="black"/>
                </a:solidFill>
                <a:cs typeface="Arial" pitchFamily="34" charset="0"/>
              </a:rPr>
              <a:t>Where do we want to go?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prstClr val="black"/>
                </a:solidFill>
                <a:cs typeface="Arial" pitchFamily="34" charset="0"/>
              </a:rPr>
              <a:t>SWOT Analysis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prstClr val="black"/>
                </a:solidFill>
                <a:cs typeface="Arial" pitchFamily="34" charset="0"/>
              </a:rPr>
              <a:t>Key Data Review</a:t>
            </a:r>
            <a:endParaRPr lang="en-US" sz="1400" kern="0" dirty="0">
              <a:solidFill>
                <a:prstClr val="black"/>
              </a:solidFill>
            </a:endParaRPr>
          </a:p>
        </p:txBody>
      </p:sp>
      <p:sp>
        <p:nvSpPr>
          <p:cNvPr id="97" name="Rectangle 96"/>
          <p:cNvSpPr/>
          <p:nvPr/>
        </p:nvSpPr>
        <p:spPr bwMode="gray">
          <a:xfrm>
            <a:off x="8161102" y="2351889"/>
            <a:ext cx="2975470" cy="7386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prstClr val="black"/>
                </a:solidFill>
                <a:cs typeface="Arial" pitchFamily="34" charset="0"/>
              </a:rPr>
              <a:t>Set &amp; Execute Action Plans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prstClr val="black"/>
                </a:solidFill>
                <a:cs typeface="Arial" pitchFamily="34" charset="0"/>
              </a:rPr>
              <a:t>Allocate Resources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prstClr val="black"/>
                </a:solidFill>
                <a:cs typeface="Arial" pitchFamily="34" charset="0"/>
              </a:rPr>
              <a:t>Manage Projects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530440" y="2669446"/>
            <a:ext cx="20534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200" b="1" dirty="0">
                <a:ln/>
                <a:solidFill>
                  <a:prstClr val="black"/>
                </a:solidFill>
                <a:cs typeface="Arial" pitchFamily="34" charset="0"/>
              </a:rPr>
              <a:t>The Planning Process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943" y="2533745"/>
            <a:ext cx="1295400" cy="971551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682" y="1302722"/>
            <a:ext cx="1295400" cy="971550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966" y="4537079"/>
            <a:ext cx="1295400" cy="971550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386" y="2506525"/>
            <a:ext cx="1295400" cy="971550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083" y="4544465"/>
            <a:ext cx="1295400" cy="971550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579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0" grpId="0" animBg="1"/>
      <p:bldP spid="89" grpId="0" animBg="1"/>
      <p:bldP spid="88" grpId="0" animBg="1"/>
      <p:bldP spid="87" grpId="0" animBg="1"/>
      <p:bldP spid="93" grpId="0"/>
      <p:bldP spid="94" grpId="0"/>
      <p:bldP spid="95" grpId="0"/>
      <p:bldP spid="96" grpId="0"/>
      <p:bldP spid="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FD7BA-4FBE-46A6-0DAB-B04487B11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2022 Planning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F0DD5-EEE4-EA66-51D8-4F3F3F9EF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/>
              <a:t>Long-Term Goals</a:t>
            </a:r>
          </a:p>
          <a:p>
            <a:pPr lvl="1"/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Tower Completion: Including Bond acceptance level, website, and tower tour support.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Physician Recruiting and Retention (expand to all Healthcare Employees):  Including plans to incentivize High School, Junior High, and Elementary School Students.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Plans for Evolutions Transition: Including cooking classes, increased access, alternative uses for conference room. </a:t>
            </a:r>
          </a:p>
          <a:p>
            <a:r>
              <a:rPr lang="en-US" sz="2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Short-Term Goals</a:t>
            </a:r>
          </a:p>
          <a:p>
            <a:pPr lvl="1"/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Cherry and Gem Development: income-producing properties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 of District: Including mental health, students, bereavement, Veteran, diabetes services, review of sale of hospital, rural access, transportation, and translation services.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Heart Healthy Lifestyle: Utilizing Evolutions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Mental Health – Coordinate with County to expand availability in Tulare County.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743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A893C-9252-3C0C-CA0B-DED8711AB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Strategic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30FAD-B40A-526D-7F70-7CECCD89E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Financial Condition</a:t>
            </a:r>
          </a:p>
          <a:p>
            <a:pPr lvl="1"/>
            <a:r>
              <a:rPr lang="en-US" dirty="0"/>
              <a:t>Cash Flow Projection</a:t>
            </a:r>
          </a:p>
          <a:p>
            <a:r>
              <a:rPr lang="en-US" dirty="0"/>
              <a:t>Community Needs</a:t>
            </a:r>
          </a:p>
          <a:p>
            <a:pPr lvl="1"/>
            <a:r>
              <a:rPr lang="en-US" dirty="0"/>
              <a:t>2020 Community Health Plan </a:t>
            </a:r>
          </a:p>
          <a:p>
            <a:r>
              <a:rPr lang="en-US" dirty="0"/>
              <a:t>Workforce Analysis</a:t>
            </a:r>
          </a:p>
          <a:p>
            <a:pPr lvl="1"/>
            <a:r>
              <a:rPr lang="en-US" dirty="0"/>
              <a:t>Resources required to carry out plans</a:t>
            </a:r>
          </a:p>
          <a:p>
            <a:r>
              <a:rPr lang="en-US" dirty="0"/>
              <a:t>Regulatory Environment</a:t>
            </a:r>
          </a:p>
          <a:p>
            <a:pPr lvl="1"/>
            <a:r>
              <a:rPr lang="en-US" dirty="0"/>
              <a:t>Opportunities &amp; Threats</a:t>
            </a:r>
          </a:p>
          <a:p>
            <a:r>
              <a:rPr lang="en-US" dirty="0"/>
              <a:t>SWOT Analysis</a:t>
            </a:r>
          </a:p>
        </p:txBody>
      </p:sp>
    </p:spTree>
    <p:extLst>
      <p:ext uri="{BB962C8B-B14F-4D97-AF65-F5344CB8AC3E}">
        <p14:creationId xmlns:p14="http://schemas.microsoft.com/office/powerpoint/2010/main" val="3475933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6CDEA-E29B-D31F-1A73-8F8E3EC3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Financial: Cash Flow Projection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40478F-A2E6-0E67-78EF-82ACF04485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362496"/>
              </p:ext>
            </p:extLst>
          </p:nvPr>
        </p:nvGraphicFramePr>
        <p:xfrm>
          <a:off x="1368971" y="1592061"/>
          <a:ext cx="9454057" cy="5130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3373">
                  <a:extLst>
                    <a:ext uri="{9D8B030D-6E8A-4147-A177-3AD203B41FA5}">
                      <a16:colId xmlns:a16="http://schemas.microsoft.com/office/drawing/2014/main" val="1748257462"/>
                    </a:ext>
                  </a:extLst>
                </a:gridCol>
                <a:gridCol w="604843">
                  <a:extLst>
                    <a:ext uri="{9D8B030D-6E8A-4147-A177-3AD203B41FA5}">
                      <a16:colId xmlns:a16="http://schemas.microsoft.com/office/drawing/2014/main" val="2778881010"/>
                    </a:ext>
                  </a:extLst>
                </a:gridCol>
                <a:gridCol w="602586">
                  <a:extLst>
                    <a:ext uri="{9D8B030D-6E8A-4147-A177-3AD203B41FA5}">
                      <a16:colId xmlns:a16="http://schemas.microsoft.com/office/drawing/2014/main" val="3497572022"/>
                    </a:ext>
                  </a:extLst>
                </a:gridCol>
                <a:gridCol w="602586">
                  <a:extLst>
                    <a:ext uri="{9D8B030D-6E8A-4147-A177-3AD203B41FA5}">
                      <a16:colId xmlns:a16="http://schemas.microsoft.com/office/drawing/2014/main" val="2069746366"/>
                    </a:ext>
                  </a:extLst>
                </a:gridCol>
                <a:gridCol w="602586">
                  <a:extLst>
                    <a:ext uri="{9D8B030D-6E8A-4147-A177-3AD203B41FA5}">
                      <a16:colId xmlns:a16="http://schemas.microsoft.com/office/drawing/2014/main" val="1843468277"/>
                    </a:ext>
                  </a:extLst>
                </a:gridCol>
                <a:gridCol w="602586">
                  <a:extLst>
                    <a:ext uri="{9D8B030D-6E8A-4147-A177-3AD203B41FA5}">
                      <a16:colId xmlns:a16="http://schemas.microsoft.com/office/drawing/2014/main" val="2767763358"/>
                    </a:ext>
                  </a:extLst>
                </a:gridCol>
                <a:gridCol w="602586">
                  <a:extLst>
                    <a:ext uri="{9D8B030D-6E8A-4147-A177-3AD203B41FA5}">
                      <a16:colId xmlns:a16="http://schemas.microsoft.com/office/drawing/2014/main" val="1484093880"/>
                    </a:ext>
                  </a:extLst>
                </a:gridCol>
                <a:gridCol w="602586">
                  <a:extLst>
                    <a:ext uri="{9D8B030D-6E8A-4147-A177-3AD203B41FA5}">
                      <a16:colId xmlns:a16="http://schemas.microsoft.com/office/drawing/2014/main" val="2648594154"/>
                    </a:ext>
                  </a:extLst>
                </a:gridCol>
                <a:gridCol w="602586">
                  <a:extLst>
                    <a:ext uri="{9D8B030D-6E8A-4147-A177-3AD203B41FA5}">
                      <a16:colId xmlns:a16="http://schemas.microsoft.com/office/drawing/2014/main" val="4095860163"/>
                    </a:ext>
                  </a:extLst>
                </a:gridCol>
                <a:gridCol w="602586">
                  <a:extLst>
                    <a:ext uri="{9D8B030D-6E8A-4147-A177-3AD203B41FA5}">
                      <a16:colId xmlns:a16="http://schemas.microsoft.com/office/drawing/2014/main" val="1196607074"/>
                    </a:ext>
                  </a:extLst>
                </a:gridCol>
                <a:gridCol w="602586">
                  <a:extLst>
                    <a:ext uri="{9D8B030D-6E8A-4147-A177-3AD203B41FA5}">
                      <a16:colId xmlns:a16="http://schemas.microsoft.com/office/drawing/2014/main" val="4123694279"/>
                    </a:ext>
                  </a:extLst>
                </a:gridCol>
                <a:gridCol w="602586">
                  <a:extLst>
                    <a:ext uri="{9D8B030D-6E8A-4147-A177-3AD203B41FA5}">
                      <a16:colId xmlns:a16="http://schemas.microsoft.com/office/drawing/2014/main" val="1930527206"/>
                    </a:ext>
                  </a:extLst>
                </a:gridCol>
                <a:gridCol w="649981">
                  <a:extLst>
                    <a:ext uri="{9D8B030D-6E8A-4147-A177-3AD203B41FA5}">
                      <a16:colId xmlns:a16="http://schemas.microsoft.com/office/drawing/2014/main" val="2085798508"/>
                    </a:ext>
                  </a:extLst>
                </a:gridCol>
              </a:tblGrid>
              <a:tr h="211226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TULARE LOCAL HEALTH CARE DISTRICT (COMBINED WITH EVOLUTIONS)</a:t>
                      </a:r>
                      <a:endParaRPr lang="en-US" sz="700" b="1" i="0" u="none" strike="noStrike" dirty="0">
                        <a:solidFill>
                          <a:srgbClr val="B4C6E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282" marR="107282" marT="41564" marB="41564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314919"/>
                  </a:ext>
                </a:extLst>
              </a:tr>
              <a:tr h="211226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Estimated Cash Flow for FY 2023-2033 (11 years)</a:t>
                      </a:r>
                      <a:endParaRPr lang="en-US" sz="700" b="1" i="0" u="none" strike="noStrike">
                        <a:solidFill>
                          <a:srgbClr val="B4C6E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282" marR="107282" marT="41564" marB="41564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571584"/>
                  </a:ext>
                </a:extLst>
              </a:tr>
              <a:tr h="211226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February 14, 2023</a:t>
                      </a:r>
                      <a:endParaRPr lang="en-US" sz="700" b="1" i="0" u="none" strike="noStrike">
                        <a:solidFill>
                          <a:srgbClr val="B4C6E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282" marR="107282" marT="41564" marB="41564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658180"/>
                  </a:ext>
                </a:extLst>
              </a:tr>
              <a:tr h="11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DESCRIPTION</a:t>
                      </a:r>
                      <a:endParaRPr lang="en-US" sz="700" b="1" i="0" u="none" strike="noStrike">
                        <a:solidFill>
                          <a:srgbClr val="B4C6E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FY23</a:t>
                      </a:r>
                      <a:endParaRPr lang="en-US" sz="700" b="1" i="0" u="none" strike="noStrike">
                        <a:solidFill>
                          <a:srgbClr val="B4C6E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FY24</a:t>
                      </a:r>
                      <a:endParaRPr lang="en-US" sz="700" b="1" i="0" u="none" strike="noStrike">
                        <a:solidFill>
                          <a:srgbClr val="B4C6E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FY25</a:t>
                      </a:r>
                      <a:endParaRPr lang="en-US" sz="700" b="1" i="0" u="none" strike="noStrike">
                        <a:solidFill>
                          <a:srgbClr val="B4C6E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FY26</a:t>
                      </a:r>
                      <a:endParaRPr lang="en-US" sz="700" b="1" i="0" u="none" strike="noStrike">
                        <a:solidFill>
                          <a:srgbClr val="B4C6E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FY27</a:t>
                      </a:r>
                      <a:endParaRPr lang="en-US" sz="700" b="1" i="0" u="none" strike="noStrike">
                        <a:solidFill>
                          <a:srgbClr val="B4C6E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FY28</a:t>
                      </a:r>
                      <a:endParaRPr lang="en-US" sz="700" b="1" i="0" u="none" strike="noStrike">
                        <a:solidFill>
                          <a:srgbClr val="B4C6E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FY29</a:t>
                      </a:r>
                      <a:endParaRPr lang="en-US" sz="700" b="1" i="0" u="none" strike="noStrike">
                        <a:solidFill>
                          <a:srgbClr val="B4C6E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FY30</a:t>
                      </a:r>
                      <a:endParaRPr lang="en-US" sz="700" b="1" i="0" u="none" strike="noStrike">
                        <a:solidFill>
                          <a:srgbClr val="B4C6E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FY31</a:t>
                      </a:r>
                      <a:endParaRPr lang="en-US" sz="700" b="1" i="0" u="none" strike="noStrike">
                        <a:solidFill>
                          <a:srgbClr val="B4C6E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FY32</a:t>
                      </a:r>
                      <a:endParaRPr lang="en-US" sz="700" b="1" i="0" u="none" strike="noStrike">
                        <a:solidFill>
                          <a:srgbClr val="B4C6E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FY33</a:t>
                      </a:r>
                      <a:endParaRPr lang="en-US" sz="700" b="1" i="0" u="none" strike="noStrike">
                        <a:solidFill>
                          <a:srgbClr val="B4C6E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Total</a:t>
                      </a:r>
                      <a:endParaRPr lang="en-US" sz="700" b="1" i="0" u="none" strike="noStrike">
                        <a:solidFill>
                          <a:srgbClr val="B4C6E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extLst>
                  <a:ext uri="{0D108BD9-81ED-4DB2-BD59-A6C34878D82A}">
                    <a16:rowId xmlns:a16="http://schemas.microsoft.com/office/drawing/2014/main" val="709413552"/>
                  </a:ext>
                </a:extLst>
              </a:tr>
              <a:tr h="11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Estimated Cash in Checking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extLst>
                  <a:ext uri="{0D108BD9-81ED-4DB2-BD59-A6C34878D82A}">
                    <a16:rowId xmlns:a16="http://schemas.microsoft.com/office/drawing/2014/main" val="3117648732"/>
                  </a:ext>
                </a:extLst>
              </a:tr>
              <a:tr h="11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OPERATING REVENUE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extLst>
                  <a:ext uri="{0D108BD9-81ED-4DB2-BD59-A6C34878D82A}">
                    <a16:rowId xmlns:a16="http://schemas.microsoft.com/office/drawing/2014/main" val="877963454"/>
                  </a:ext>
                </a:extLst>
              </a:tr>
              <a:tr h="11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District Revenue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7,360,859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5,618,423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5,745,090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6,431,691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6,560,635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6,796,096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6,935,785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5,989,783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5,044,840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5,137,963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5,234,981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66,856,145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extLst>
                  <a:ext uri="{0D108BD9-81ED-4DB2-BD59-A6C34878D82A}">
                    <a16:rowId xmlns:a16="http://schemas.microsoft.com/office/drawing/2014/main" val="4120416608"/>
                  </a:ext>
                </a:extLst>
              </a:tr>
              <a:tr h="11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Evolutions Revenue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1,992,357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2,022,242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2,052,576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2,083,365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2,114,615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2,146,334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2,178,529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2,211,207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2,244,375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2,278,041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2,312,212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23,635,854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extLst>
                  <a:ext uri="{0D108BD9-81ED-4DB2-BD59-A6C34878D82A}">
                    <a16:rowId xmlns:a16="http://schemas.microsoft.com/office/drawing/2014/main" val="1271232797"/>
                  </a:ext>
                </a:extLst>
              </a:tr>
              <a:tr h="11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Total Revenue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9,353,216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7,640,665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7,797,666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8,515,055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8,675,250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8,942,430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9,114,314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8,200,991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7,289,215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7,416,004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7,547,193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90,491,999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extLst>
                  <a:ext uri="{0D108BD9-81ED-4DB2-BD59-A6C34878D82A}">
                    <a16:rowId xmlns:a16="http://schemas.microsoft.com/office/drawing/2014/main" val="3276432756"/>
                  </a:ext>
                </a:extLst>
              </a:tr>
              <a:tr h="11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(Increase)/Decrease in Receivables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602,188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602,188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extLst>
                  <a:ext uri="{0D108BD9-81ED-4DB2-BD59-A6C34878D82A}">
                    <a16:rowId xmlns:a16="http://schemas.microsoft.com/office/drawing/2014/main" val="2813815362"/>
                  </a:ext>
                </a:extLst>
              </a:tr>
              <a:tr h="11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TOTAL OPERATING REVENUE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9,955,404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7,640,665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7,797,666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8,515,055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8,675,250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8,942,430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9,114,314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8,200,991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7,289,215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7,416,004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7,547,193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91,094,187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extLst>
                  <a:ext uri="{0D108BD9-81ED-4DB2-BD59-A6C34878D82A}">
                    <a16:rowId xmlns:a16="http://schemas.microsoft.com/office/drawing/2014/main" val="2073072118"/>
                  </a:ext>
                </a:extLst>
              </a:tr>
              <a:tr h="11893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extLst>
                  <a:ext uri="{0D108BD9-81ED-4DB2-BD59-A6C34878D82A}">
                    <a16:rowId xmlns:a16="http://schemas.microsoft.com/office/drawing/2014/main" val="1322942105"/>
                  </a:ext>
                </a:extLst>
              </a:tr>
              <a:tr h="11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OPERATING EXPENSES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extLst>
                  <a:ext uri="{0D108BD9-81ED-4DB2-BD59-A6C34878D82A}">
                    <a16:rowId xmlns:a16="http://schemas.microsoft.com/office/drawing/2014/main" val="3274711754"/>
                  </a:ext>
                </a:extLst>
              </a:tr>
              <a:tr h="11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District Expenses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1,802,355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1,847,414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1,893,599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1,940,939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1,989,463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2,039,199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2,090,179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2,142,434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2,195,995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2,250,894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2,307,167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22,499,638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extLst>
                  <a:ext uri="{0D108BD9-81ED-4DB2-BD59-A6C34878D82A}">
                    <a16:rowId xmlns:a16="http://schemas.microsoft.com/office/drawing/2014/main" val="2976573095"/>
                  </a:ext>
                </a:extLst>
              </a:tr>
              <a:tr h="23229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Evolutions Expenses (solar bond costs excluded)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1,910,777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1,958,546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2,007,510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1,830,698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1,865,300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1,921,004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1,960,555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1,996,386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2,053,423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2,112,198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2,171,771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21,788,168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extLst>
                  <a:ext uri="{0D108BD9-81ED-4DB2-BD59-A6C34878D82A}">
                    <a16:rowId xmlns:a16="http://schemas.microsoft.com/office/drawing/2014/main" val="2650181523"/>
                  </a:ext>
                </a:extLst>
              </a:tr>
              <a:tr h="11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Total Expenses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3,713,132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3,805,960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3,901,109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3,771,637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3,854,763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3,960,203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4,050,734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4,138,820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4,249,418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4,363,092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4,478,938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44,287,806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extLst>
                  <a:ext uri="{0D108BD9-81ED-4DB2-BD59-A6C34878D82A}">
                    <a16:rowId xmlns:a16="http://schemas.microsoft.com/office/drawing/2014/main" val="3562831776"/>
                  </a:ext>
                </a:extLst>
              </a:tr>
              <a:tr h="11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NET OPERATING CASH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6,242,272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3,834,705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3,896,557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4,743,418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4,820,487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4,982,227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5,063,580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4,062,170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3,039,797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3,052,912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3,068,255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46,806,380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extLst>
                  <a:ext uri="{0D108BD9-81ED-4DB2-BD59-A6C34878D82A}">
                    <a16:rowId xmlns:a16="http://schemas.microsoft.com/office/drawing/2014/main" val="3153545874"/>
                  </a:ext>
                </a:extLst>
              </a:tr>
              <a:tr h="11893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extLst>
                  <a:ext uri="{0D108BD9-81ED-4DB2-BD59-A6C34878D82A}">
                    <a16:rowId xmlns:a16="http://schemas.microsoft.com/office/drawing/2014/main" val="1229346746"/>
                  </a:ext>
                </a:extLst>
              </a:tr>
              <a:tr h="11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FINANCING ACTIVITIES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extLst>
                  <a:ext uri="{0D108BD9-81ED-4DB2-BD59-A6C34878D82A}">
                    <a16:rowId xmlns:a16="http://schemas.microsoft.com/office/drawing/2014/main" val="3973281441"/>
                  </a:ext>
                </a:extLst>
              </a:tr>
              <a:tr h="11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Capital funded for District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-750,000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-350,000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-195,000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-2,500,000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-3,795,000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extLst>
                  <a:ext uri="{0D108BD9-81ED-4DB2-BD59-A6C34878D82A}">
                    <a16:rowId xmlns:a16="http://schemas.microsoft.com/office/drawing/2014/main" val="361322608"/>
                  </a:ext>
                </a:extLst>
              </a:tr>
              <a:tr h="11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Capital funded by District for Hospital (Lease)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-200,000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-200,000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-400,000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extLst>
                  <a:ext uri="{0D108BD9-81ED-4DB2-BD59-A6C34878D82A}">
                    <a16:rowId xmlns:a16="http://schemas.microsoft.com/office/drawing/2014/main" val="2721814356"/>
                  </a:ext>
                </a:extLst>
              </a:tr>
              <a:tr h="11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Capital projects for EVO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-400,000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-1,000,000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-300,000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-1,700,000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extLst>
                  <a:ext uri="{0D108BD9-81ED-4DB2-BD59-A6C34878D82A}">
                    <a16:rowId xmlns:a16="http://schemas.microsoft.com/office/drawing/2014/main" val="2792747036"/>
                  </a:ext>
                </a:extLst>
              </a:tr>
              <a:tr h="23229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Revenue Bond payments 2020 - Old Rev &amp; City Loan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-1,393,199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-1,392,205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-1,392,247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-1,391,285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-1,391,273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-1,390,175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-1,389,951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-1,389,537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-1,388,892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-1,387,976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-1,386,749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-15,293,489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extLst>
                  <a:ext uri="{0D108BD9-81ED-4DB2-BD59-A6C34878D82A}">
                    <a16:rowId xmlns:a16="http://schemas.microsoft.com/office/drawing/2014/main" val="2597051204"/>
                  </a:ext>
                </a:extLst>
              </a:tr>
              <a:tr h="11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Revenue Bond payments 2022 - Solar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-227,000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-243,840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-240,865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-255,361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-274,927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-274,673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-274,101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-274,185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-2,064,952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extLst>
                  <a:ext uri="{0D108BD9-81ED-4DB2-BD59-A6C34878D82A}">
                    <a16:rowId xmlns:a16="http://schemas.microsoft.com/office/drawing/2014/main" val="2917090636"/>
                  </a:ext>
                </a:extLst>
              </a:tr>
              <a:tr h="23229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Revenue Bond payments 2023 - Cherry St MOB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-600,000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-600,000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-600,000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-600,000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-600,000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-600,000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-600,000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-600,000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-600,000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-600,000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-6,000,000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extLst>
                  <a:ext uri="{0D108BD9-81ED-4DB2-BD59-A6C34878D82A}">
                    <a16:rowId xmlns:a16="http://schemas.microsoft.com/office/drawing/2014/main" val="2537645604"/>
                  </a:ext>
                </a:extLst>
              </a:tr>
              <a:tr h="11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Revenue Bond payments 2023-DB Wages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-2,100,000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-2,100,000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-2,100,000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-2,100,000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-2,100,000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-2,100,000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-2,100,000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-2,100,000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-2,100,000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-2,100,000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-21,000,000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extLst>
                  <a:ext uri="{0D108BD9-81ED-4DB2-BD59-A6C34878D82A}">
                    <a16:rowId xmlns:a16="http://schemas.microsoft.com/office/drawing/2014/main" val="2443382017"/>
                  </a:ext>
                </a:extLst>
              </a:tr>
              <a:tr h="11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Bankruptcy pay out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-75,000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-1,000,000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-1,000,000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-1,000,000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-1,000,000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-925,000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-5,000,000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extLst>
                  <a:ext uri="{0D108BD9-81ED-4DB2-BD59-A6C34878D82A}">
                    <a16:rowId xmlns:a16="http://schemas.microsoft.com/office/drawing/2014/main" val="2768665299"/>
                  </a:ext>
                </a:extLst>
              </a:tr>
              <a:tr h="11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Adventist LOC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-1,360,890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-1,360,890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extLst>
                  <a:ext uri="{0D108BD9-81ED-4DB2-BD59-A6C34878D82A}">
                    <a16:rowId xmlns:a16="http://schemas.microsoft.com/office/drawing/2014/main" val="1904194688"/>
                  </a:ext>
                </a:extLst>
              </a:tr>
              <a:tr h="11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Loan - EVO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-33,888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-34,918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-17,044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-85,850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extLst>
                  <a:ext uri="{0D108BD9-81ED-4DB2-BD59-A6C34878D82A}">
                    <a16:rowId xmlns:a16="http://schemas.microsoft.com/office/drawing/2014/main" val="2735474970"/>
                  </a:ext>
                </a:extLst>
              </a:tr>
              <a:tr h="11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TOTAL FINANCING ACTIVITIES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-4,212,977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-5,677,123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-5,604,291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-5,318,285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-7,835,113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-5,331,040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-5,270,312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-4,364,464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-4,363,565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-4,362,077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-4,360,934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-56,700,181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extLst>
                  <a:ext uri="{0D108BD9-81ED-4DB2-BD59-A6C34878D82A}">
                    <a16:rowId xmlns:a16="http://schemas.microsoft.com/office/drawing/2014/main" val="1937941443"/>
                  </a:ext>
                </a:extLst>
              </a:tr>
              <a:tr h="11893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extLst>
                  <a:ext uri="{0D108BD9-81ED-4DB2-BD59-A6C34878D82A}">
                    <a16:rowId xmlns:a16="http://schemas.microsoft.com/office/drawing/2014/main" val="3032850088"/>
                  </a:ext>
                </a:extLst>
              </a:tr>
              <a:tr h="11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INVESTMENTS</a:t>
                      </a:r>
                      <a:endParaRPr lang="en-US" sz="700" b="1" i="0" u="none" strike="noStrike">
                        <a:solidFill>
                          <a:srgbClr val="B4C6E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8EA9D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8EA9D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8EA9D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8EA9D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8EA9D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8EA9D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8EA9D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8EA9D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8EA9D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8EA9D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8EA9D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8EA9D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extLst>
                  <a:ext uri="{0D108BD9-81ED-4DB2-BD59-A6C34878D82A}">
                    <a16:rowId xmlns:a16="http://schemas.microsoft.com/office/drawing/2014/main" val="25887552"/>
                  </a:ext>
                </a:extLst>
              </a:tr>
              <a:tr h="23229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Cash/withdrawals transferred to from investments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2,229,295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-1,642,418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-1,507,734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-374,867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-2,814,626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-148,813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-6,732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-102,294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-1,123,768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-1,109,165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-1,092,679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-9,693,801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extLst>
                  <a:ext uri="{0D108BD9-81ED-4DB2-BD59-A6C34878D82A}">
                    <a16:rowId xmlns:a16="http://schemas.microsoft.com/office/drawing/2014/main" val="3011367288"/>
                  </a:ext>
                </a:extLst>
              </a:tr>
              <a:tr h="11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Investment Accounts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extLst>
                  <a:ext uri="{0D108BD9-81ED-4DB2-BD59-A6C34878D82A}">
                    <a16:rowId xmlns:a16="http://schemas.microsoft.com/office/drawing/2014/main" val="2174917009"/>
                  </a:ext>
                </a:extLst>
              </a:tr>
              <a:tr h="11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Transfers/(Withdrawals)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2,229,295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(1,642,418)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(1,507,734)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(374,867)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(2,814,626)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(148,813)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(6,732)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(102,294)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(1,123,768)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(1,109,165)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(1,092,679)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(9,693,801)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extLst>
                  <a:ext uri="{0D108BD9-81ED-4DB2-BD59-A6C34878D82A}">
                    <a16:rowId xmlns:a16="http://schemas.microsoft.com/office/drawing/2014/main" val="2673433526"/>
                  </a:ext>
                </a:extLst>
              </a:tr>
              <a:tr h="11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Investment Interest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300,000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363,097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165,507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291,863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292,102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296,539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299,458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322,857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333,765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334,695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335,647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3,335,530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extLst>
                  <a:ext uri="{0D108BD9-81ED-4DB2-BD59-A6C34878D82A}">
                    <a16:rowId xmlns:a16="http://schemas.microsoft.com/office/drawing/2014/main" val="561989335"/>
                  </a:ext>
                </a:extLst>
              </a:tr>
              <a:tr h="11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ESTIMATED INVESTMENT BALANCE</a:t>
                      </a:r>
                      <a:endParaRPr lang="en-US" sz="700" b="1" i="0" u="none" strike="noStrike">
                        <a:solidFill>
                          <a:srgbClr val="B4C6E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14,106,399</a:t>
                      </a:r>
                      <a:endParaRPr lang="en-US" sz="700" b="1" i="0" u="none" strike="noStrike" dirty="0">
                        <a:solidFill>
                          <a:srgbClr val="B4C6E7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12,827,078</a:t>
                      </a:r>
                      <a:endParaRPr lang="en-US" sz="700" b="1" i="0" u="none" strike="noStrike" dirty="0">
                        <a:solidFill>
                          <a:srgbClr val="B4C6E7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11,484,851</a:t>
                      </a:r>
                      <a:endParaRPr lang="en-US" sz="700" b="1" i="0" u="none" strike="noStrike" dirty="0">
                        <a:solidFill>
                          <a:srgbClr val="B4C6E7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11,401,847</a:t>
                      </a:r>
                      <a:endParaRPr lang="en-US" sz="700" b="1" i="0" u="none" strike="noStrike" dirty="0">
                        <a:solidFill>
                          <a:srgbClr val="B4C6E7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8,879,323</a:t>
                      </a:r>
                      <a:endParaRPr lang="en-US" sz="700" b="1" i="0" u="none" strike="noStrike" dirty="0">
                        <a:solidFill>
                          <a:srgbClr val="B4C6E7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9,027,049</a:t>
                      </a:r>
                      <a:endParaRPr lang="en-US" sz="700" b="1" i="0" u="none" strike="noStrike" dirty="0">
                        <a:solidFill>
                          <a:srgbClr val="B4C6E7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9,319,775</a:t>
                      </a:r>
                      <a:endParaRPr lang="en-US" sz="700" b="1" i="0" u="none" strike="noStrike" dirty="0">
                        <a:solidFill>
                          <a:srgbClr val="B4C6E7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  <a:highlight>
                            <a:srgbClr val="FFFF00"/>
                          </a:highlight>
                        </a:rPr>
                        <a:t>9,540,338</a:t>
                      </a:r>
                      <a:endParaRPr lang="en-US" sz="700" b="1" i="0" u="none" strike="noStrike">
                        <a:solidFill>
                          <a:srgbClr val="B4C6E7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8,750,335</a:t>
                      </a:r>
                      <a:endParaRPr lang="en-US" sz="700" b="1" i="0" u="none" strike="noStrike" dirty="0">
                        <a:solidFill>
                          <a:srgbClr val="B4C6E7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7,975,865</a:t>
                      </a:r>
                      <a:endParaRPr lang="en-US" sz="700" b="1" i="0" u="none" strike="noStrike" dirty="0">
                        <a:solidFill>
                          <a:srgbClr val="B4C6E7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7,218,833</a:t>
                      </a:r>
                      <a:endParaRPr lang="en-US" sz="700" b="1" i="0" u="none" strike="noStrike" dirty="0">
                        <a:solidFill>
                          <a:srgbClr val="B4C6E7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1" i="0" u="none" strike="noStrike" dirty="0">
                        <a:solidFill>
                          <a:srgbClr val="B4C6E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3" marR="6753" marT="5581" marB="0" anchor="b"/>
                </a:tc>
                <a:extLst>
                  <a:ext uri="{0D108BD9-81ED-4DB2-BD59-A6C34878D82A}">
                    <a16:rowId xmlns:a16="http://schemas.microsoft.com/office/drawing/2014/main" val="3259813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523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860A7-79EF-3C9F-C5A6-F25F29EA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938"/>
            <a:ext cx="7875104" cy="1325563"/>
          </a:xfrm>
        </p:spPr>
        <p:txBody>
          <a:bodyPr/>
          <a:lstStyle/>
          <a:p>
            <a:r>
              <a:rPr lang="en-US" b="1" dirty="0"/>
              <a:t>Financial – Revenue Projection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F8C4D1-61CF-8E71-9D68-9966EAF1BF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354994"/>
              </p:ext>
            </p:extLst>
          </p:nvPr>
        </p:nvGraphicFramePr>
        <p:xfrm>
          <a:off x="1619249" y="2312511"/>
          <a:ext cx="8953501" cy="3377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7903">
                  <a:extLst>
                    <a:ext uri="{9D8B030D-6E8A-4147-A177-3AD203B41FA5}">
                      <a16:colId xmlns:a16="http://schemas.microsoft.com/office/drawing/2014/main" val="2475863590"/>
                    </a:ext>
                  </a:extLst>
                </a:gridCol>
                <a:gridCol w="609384">
                  <a:extLst>
                    <a:ext uri="{9D8B030D-6E8A-4147-A177-3AD203B41FA5}">
                      <a16:colId xmlns:a16="http://schemas.microsoft.com/office/drawing/2014/main" val="3003522407"/>
                    </a:ext>
                  </a:extLst>
                </a:gridCol>
                <a:gridCol w="676035">
                  <a:extLst>
                    <a:ext uri="{9D8B030D-6E8A-4147-A177-3AD203B41FA5}">
                      <a16:colId xmlns:a16="http://schemas.microsoft.com/office/drawing/2014/main" val="4085396870"/>
                    </a:ext>
                  </a:extLst>
                </a:gridCol>
                <a:gridCol w="609384">
                  <a:extLst>
                    <a:ext uri="{9D8B030D-6E8A-4147-A177-3AD203B41FA5}">
                      <a16:colId xmlns:a16="http://schemas.microsoft.com/office/drawing/2014/main" val="1094719491"/>
                    </a:ext>
                  </a:extLst>
                </a:gridCol>
                <a:gridCol w="609384">
                  <a:extLst>
                    <a:ext uri="{9D8B030D-6E8A-4147-A177-3AD203B41FA5}">
                      <a16:colId xmlns:a16="http://schemas.microsoft.com/office/drawing/2014/main" val="4047669842"/>
                    </a:ext>
                  </a:extLst>
                </a:gridCol>
                <a:gridCol w="609384">
                  <a:extLst>
                    <a:ext uri="{9D8B030D-6E8A-4147-A177-3AD203B41FA5}">
                      <a16:colId xmlns:a16="http://schemas.microsoft.com/office/drawing/2014/main" val="1066869562"/>
                    </a:ext>
                  </a:extLst>
                </a:gridCol>
                <a:gridCol w="609384">
                  <a:extLst>
                    <a:ext uri="{9D8B030D-6E8A-4147-A177-3AD203B41FA5}">
                      <a16:colId xmlns:a16="http://schemas.microsoft.com/office/drawing/2014/main" val="389729099"/>
                    </a:ext>
                  </a:extLst>
                </a:gridCol>
                <a:gridCol w="609384">
                  <a:extLst>
                    <a:ext uri="{9D8B030D-6E8A-4147-A177-3AD203B41FA5}">
                      <a16:colId xmlns:a16="http://schemas.microsoft.com/office/drawing/2014/main" val="923156794"/>
                    </a:ext>
                  </a:extLst>
                </a:gridCol>
                <a:gridCol w="609384">
                  <a:extLst>
                    <a:ext uri="{9D8B030D-6E8A-4147-A177-3AD203B41FA5}">
                      <a16:colId xmlns:a16="http://schemas.microsoft.com/office/drawing/2014/main" val="1930431547"/>
                    </a:ext>
                  </a:extLst>
                </a:gridCol>
                <a:gridCol w="609384">
                  <a:extLst>
                    <a:ext uri="{9D8B030D-6E8A-4147-A177-3AD203B41FA5}">
                      <a16:colId xmlns:a16="http://schemas.microsoft.com/office/drawing/2014/main" val="2075085709"/>
                    </a:ext>
                  </a:extLst>
                </a:gridCol>
                <a:gridCol w="609384">
                  <a:extLst>
                    <a:ext uri="{9D8B030D-6E8A-4147-A177-3AD203B41FA5}">
                      <a16:colId xmlns:a16="http://schemas.microsoft.com/office/drawing/2014/main" val="131376928"/>
                    </a:ext>
                  </a:extLst>
                </a:gridCol>
                <a:gridCol w="609384">
                  <a:extLst>
                    <a:ext uri="{9D8B030D-6E8A-4147-A177-3AD203B41FA5}">
                      <a16:colId xmlns:a16="http://schemas.microsoft.com/office/drawing/2014/main" val="1442474326"/>
                    </a:ext>
                  </a:extLst>
                </a:gridCol>
                <a:gridCol w="609384">
                  <a:extLst>
                    <a:ext uri="{9D8B030D-6E8A-4147-A177-3AD203B41FA5}">
                      <a16:colId xmlns:a16="http://schemas.microsoft.com/office/drawing/2014/main" val="210278066"/>
                    </a:ext>
                  </a:extLst>
                </a:gridCol>
                <a:gridCol w="736339">
                  <a:extLst>
                    <a:ext uri="{9D8B030D-6E8A-4147-A177-3AD203B41FA5}">
                      <a16:colId xmlns:a16="http://schemas.microsoft.com/office/drawing/2014/main" val="1257059751"/>
                    </a:ext>
                  </a:extLst>
                </a:gridCol>
              </a:tblGrid>
              <a:tr h="0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Revenue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5155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Description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30-Jun-23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30-Jun-24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30-Jun-25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30-Jun-26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30-Jun-27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30-Jun-28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30-Jun-29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30-Jun-30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30-Jun-31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30-Jun-32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30-Jun-33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30-Jun-34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Totals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1684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AH HOSPITAL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2,563,807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2,634,312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2,706,755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2,781,191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2,857,674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2,936,260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3,017,007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2,008,503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1,000,000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1,027,500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1,055,756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1,084,790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25,673,555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34233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AH OTHER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50,468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51,856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53,282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54,747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56,253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57,800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59,389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61,022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62,700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64,425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66,196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68,017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706,154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71270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BARBER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16,675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17,008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17,348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17,695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18,049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18,410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18,778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19,154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19,537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19,928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20,326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20,733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223,641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98132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FUGAZZIS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92,928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94,786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96,682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98,616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100,588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102,600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104,652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106,745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108,880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111,057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113,278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115,544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1,246,355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69689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PRO PT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76,608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78,140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79,703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81,297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82,923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84,581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86,273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87,999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89,758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91,554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93,385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95,252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1,027,473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16159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REVIVE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36,264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37,356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37,356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37,356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38,477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38,477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38,477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39,631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39,631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39,631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40,820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40,820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464,296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33995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25,788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25,788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63800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12,028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12,144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12,508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12,884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13,270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13,668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14,078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14,501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14,936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15,384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15,845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16,321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167,566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11899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180,840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186,704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167,448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170,797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174,213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177,697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181,251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184,876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188,574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192,345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196,192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2,000,937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242545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Cherry MOB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200,000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600,000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600,000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600,000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600,000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600,000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600,000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600,000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600,000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600,000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5,600,000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35785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Merritt MOB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102,600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104,652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106,745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108,880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111,057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113,278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115,544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762,756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62429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Settlements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1,724,245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1,724,245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23204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Bad Debt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96,000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67,200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53,760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43,008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34,406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27,525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22,020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17,616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14,093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11,274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9,019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7,216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403,138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063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Property Tax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2,391,095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2,438,917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2,487,695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2,537,449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2,588,198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2,639,962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2,692,761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2,746,617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2,801,549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2,857,580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2,914,731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2,973,026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32,069,581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27735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7,266,746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5,618,423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5,745,090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6,431,691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6,560,635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6,796,096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6,935,785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5,989,783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5,044,840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5,137,963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5,234,981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5,333,454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72,095,485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4887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505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7352C-1794-EC44-4341-C010253A7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2020 Community Health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9A592-406B-4F03-80D2-225AB75A8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Prioritized Health Needs – Planning to Address</a:t>
            </a:r>
          </a:p>
          <a:p>
            <a:r>
              <a:rPr lang="en-US" sz="2400" dirty="0"/>
              <a:t>Health Priority #1: Access to Care</a:t>
            </a:r>
          </a:p>
          <a:p>
            <a:r>
              <a:rPr lang="en-US" sz="2400" dirty="0"/>
              <a:t>Health Priority #2: Obesity/Healthy Eating Active Living (HEAL)/Diabetes</a:t>
            </a:r>
          </a:p>
          <a:p>
            <a:r>
              <a:rPr lang="en-US" sz="2400" dirty="0"/>
              <a:t>Health Priority #3: Mental Health</a:t>
            </a:r>
          </a:p>
          <a:p>
            <a:r>
              <a:rPr lang="en-US" sz="2400" dirty="0"/>
              <a:t>Health Priority #4: Economic Security/Homelessness</a:t>
            </a:r>
          </a:p>
          <a:p>
            <a:r>
              <a:rPr lang="en-US" sz="2400" dirty="0"/>
              <a:t>Health Priority #5: Maternal Infant Health </a:t>
            </a:r>
          </a:p>
        </p:txBody>
      </p:sp>
    </p:spTree>
    <p:extLst>
      <p:ext uri="{BB962C8B-B14F-4D97-AF65-F5344CB8AC3E}">
        <p14:creationId xmlns:p14="http://schemas.microsoft.com/office/powerpoint/2010/main" val="3965615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75F3D-C94F-4221-894A-312EEDCA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Regulatory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B8BD6-17B6-F421-ADD1-E9B647ED9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Earthquake Safety Requirements (SB 1953)</a:t>
            </a:r>
          </a:p>
          <a:p>
            <a:r>
              <a:rPr lang="en-US" dirty="0"/>
              <a:t>Other</a:t>
            </a:r>
          </a:p>
          <a:p>
            <a:pPr lvl="2"/>
            <a:r>
              <a:rPr lang="en-US" dirty="0"/>
              <a:t>Senator (12</a:t>
            </a:r>
            <a:r>
              <a:rPr lang="en-US" baseline="30000" dirty="0"/>
              <a:t>th</a:t>
            </a:r>
            <a:r>
              <a:rPr lang="en-US" dirty="0"/>
              <a:t>): Shannon Grove</a:t>
            </a:r>
          </a:p>
          <a:p>
            <a:pPr lvl="2"/>
            <a:r>
              <a:rPr lang="en-US" dirty="0"/>
              <a:t>Senator (16</a:t>
            </a:r>
            <a:r>
              <a:rPr lang="en-US" baseline="30000" dirty="0"/>
              <a:t>th</a:t>
            </a:r>
            <a:r>
              <a:rPr lang="en-US" dirty="0"/>
              <a:t>): Melissa Hurtado</a:t>
            </a:r>
          </a:p>
          <a:p>
            <a:pPr lvl="2"/>
            <a:r>
              <a:rPr lang="en-US" dirty="0"/>
              <a:t>Assemblyman (32</a:t>
            </a:r>
            <a:r>
              <a:rPr lang="en-US" baseline="30000" dirty="0"/>
              <a:t>nd</a:t>
            </a:r>
            <a:r>
              <a:rPr lang="en-US" dirty="0"/>
              <a:t>): Rudy Salas</a:t>
            </a:r>
          </a:p>
          <a:p>
            <a:pPr lvl="2"/>
            <a:r>
              <a:rPr lang="en-US" dirty="0"/>
              <a:t>Assemblyman (33</a:t>
            </a:r>
            <a:r>
              <a:rPr lang="en-US" baseline="30000" dirty="0"/>
              <a:t>rd</a:t>
            </a:r>
            <a:r>
              <a:rPr lang="en-US" dirty="0"/>
              <a:t>): Devon Mathis</a:t>
            </a:r>
          </a:p>
          <a:p>
            <a:pPr lvl="2"/>
            <a:r>
              <a:rPr lang="en-US" dirty="0"/>
              <a:t>Congressman (22</a:t>
            </a:r>
            <a:r>
              <a:rPr lang="en-US" baseline="30000" dirty="0"/>
              <a:t>nd</a:t>
            </a:r>
            <a:r>
              <a:rPr lang="en-US" dirty="0"/>
              <a:t>): David Valadao</a:t>
            </a:r>
          </a:p>
          <a:p>
            <a:pPr lvl="2"/>
            <a:r>
              <a:rPr lang="en-US" dirty="0"/>
              <a:t>Congressman (20</a:t>
            </a:r>
            <a:r>
              <a:rPr lang="en-US" baseline="30000" dirty="0"/>
              <a:t>th</a:t>
            </a:r>
            <a:r>
              <a:rPr lang="en-US" dirty="0"/>
              <a:t>): Kevin McCarthy</a:t>
            </a:r>
          </a:p>
        </p:txBody>
      </p:sp>
    </p:spTree>
    <p:extLst>
      <p:ext uri="{BB962C8B-B14F-4D97-AF65-F5344CB8AC3E}">
        <p14:creationId xmlns:p14="http://schemas.microsoft.com/office/powerpoint/2010/main" val="3493362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F870C-C7C0-31F9-6113-6745FF1B3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SWOT Analysis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BCD9401-3B56-7755-3B99-A430D82CA7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5410"/>
              </p:ext>
            </p:extLst>
          </p:nvPr>
        </p:nvGraphicFramePr>
        <p:xfrm>
          <a:off x="2457855" y="1806169"/>
          <a:ext cx="7276290" cy="2616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145">
                  <a:extLst>
                    <a:ext uri="{9D8B030D-6E8A-4147-A177-3AD203B41FA5}">
                      <a16:colId xmlns:a16="http://schemas.microsoft.com/office/drawing/2014/main" val="3065722268"/>
                    </a:ext>
                  </a:extLst>
                </a:gridCol>
                <a:gridCol w="3638145">
                  <a:extLst>
                    <a:ext uri="{9D8B030D-6E8A-4147-A177-3AD203B41FA5}">
                      <a16:colId xmlns:a16="http://schemas.microsoft.com/office/drawing/2014/main" val="1035029310"/>
                    </a:ext>
                  </a:extLst>
                </a:gridCol>
              </a:tblGrid>
              <a:tr h="1308337">
                <a:tc>
                  <a:txBody>
                    <a:bodyPr/>
                    <a:lstStyle/>
                    <a:p>
                      <a:r>
                        <a:rPr lang="en-US" sz="2800" dirty="0"/>
                        <a:t>Strengths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/>
                        <a:t>Internal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Weaknesses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/>
                        <a:t>Internal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36585"/>
                  </a:ext>
                </a:extLst>
              </a:tr>
              <a:tr h="1308337">
                <a:tc>
                  <a:txBody>
                    <a:bodyPr/>
                    <a:lstStyle/>
                    <a:p>
                      <a:r>
                        <a:rPr lang="en-US" sz="2800" b="1" dirty="0"/>
                        <a:t>Opportunities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/>
                        <a:t>External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Threats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/>
                        <a:t>External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532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417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09D9-9779-42AC-EF1F-C01F63CA0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TLHD</a:t>
            </a:r>
            <a:r>
              <a:rPr lang="en-US" b="1" dirty="0"/>
              <a:t> Situational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1C9A-D9D7-AD91-24BF-0B82BBDBE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Strengths (Internal)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75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1CD63-6636-6282-E481-BDF778732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Meeting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8C314-A9D3-4D12-BB70-15CF2D34F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Adapt to changing priorities</a:t>
            </a:r>
          </a:p>
          <a:p>
            <a:r>
              <a:rPr lang="en-US" dirty="0"/>
              <a:t>Refine vision</a:t>
            </a:r>
          </a:p>
          <a:p>
            <a:r>
              <a:rPr lang="en-US" dirty="0"/>
              <a:t>Identify priorities</a:t>
            </a:r>
          </a:p>
          <a:p>
            <a:r>
              <a:rPr lang="en-US" dirty="0"/>
              <a:t>Create focus and clarity of purpose</a:t>
            </a:r>
          </a:p>
          <a:p>
            <a:r>
              <a:rPr lang="en-US" dirty="0"/>
              <a:t>Reduce noise/distractions</a:t>
            </a:r>
          </a:p>
          <a:p>
            <a:r>
              <a:rPr lang="en-US" dirty="0"/>
              <a:t>Create a framework for decision making</a:t>
            </a:r>
          </a:p>
          <a:p>
            <a:r>
              <a:rPr lang="en-US" dirty="0"/>
              <a:t>Accelerate action</a:t>
            </a:r>
          </a:p>
          <a:p>
            <a:r>
              <a:rPr lang="en-US" dirty="0"/>
              <a:t>Create consensus</a:t>
            </a:r>
          </a:p>
        </p:txBody>
      </p:sp>
    </p:spTree>
    <p:extLst>
      <p:ext uri="{BB962C8B-B14F-4D97-AF65-F5344CB8AC3E}">
        <p14:creationId xmlns:p14="http://schemas.microsoft.com/office/powerpoint/2010/main" val="759701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09D9-9779-42AC-EF1F-C01F63CA0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TLHD</a:t>
            </a:r>
            <a:r>
              <a:rPr lang="en-US" b="1" dirty="0"/>
              <a:t> Situational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1C9A-D9D7-AD91-24BF-0B82BBDBE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Weaknesses (Internal)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41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09D9-9779-42AC-EF1F-C01F63CA0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TLHD</a:t>
            </a:r>
            <a:r>
              <a:rPr lang="en-US" b="1" dirty="0"/>
              <a:t> Situational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1C9A-D9D7-AD91-24BF-0B82BBDBE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Opportunities (External)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822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09D9-9779-42AC-EF1F-C01F63CA0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TLHD</a:t>
            </a:r>
            <a:r>
              <a:rPr lang="en-US" b="1" dirty="0"/>
              <a:t> Situational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1C9A-D9D7-AD91-24BF-0B82BBDBE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Threats (External)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892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7956A-4296-92BC-2303-8F696C183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Areas </a:t>
            </a:r>
            <a:r>
              <a:rPr lang="en-US" b="1"/>
              <a:t>of Opportunity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D35B-F055-E2A8-77A2-98F663084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Existing Hospital</a:t>
            </a:r>
          </a:p>
          <a:p>
            <a:pPr lvl="1"/>
            <a:r>
              <a:rPr lang="en-US" dirty="0"/>
              <a:t>Tower Completion</a:t>
            </a:r>
          </a:p>
          <a:p>
            <a:pPr lvl="1"/>
            <a:r>
              <a:rPr lang="en-US" dirty="0"/>
              <a:t>Upgrades</a:t>
            </a:r>
          </a:p>
          <a:p>
            <a:r>
              <a:rPr lang="en-US" dirty="0"/>
              <a:t>Evolutions Financial Improvement</a:t>
            </a:r>
          </a:p>
          <a:p>
            <a:r>
              <a:rPr lang="en-US" dirty="0"/>
              <a:t>Real Estate Development</a:t>
            </a:r>
          </a:p>
          <a:p>
            <a:r>
              <a:rPr lang="en-US" dirty="0"/>
              <a:t>Physician Recruitment</a:t>
            </a:r>
          </a:p>
          <a:p>
            <a:r>
              <a:rPr lang="en-US" dirty="0"/>
              <a:t>Nurse Recruitment </a:t>
            </a:r>
          </a:p>
          <a:p>
            <a:r>
              <a:rPr lang="en-US" dirty="0"/>
              <a:t>New Healthcare Services</a:t>
            </a:r>
          </a:p>
          <a:p>
            <a:pPr lvl="1"/>
            <a:r>
              <a:rPr lang="en-US" dirty="0"/>
              <a:t>Diabetes</a:t>
            </a:r>
          </a:p>
          <a:p>
            <a:pPr lvl="1"/>
            <a:r>
              <a:rPr lang="en-US" dirty="0"/>
              <a:t>Behavioral Health</a:t>
            </a:r>
          </a:p>
          <a:p>
            <a:r>
              <a:rPr lang="en-US" dirty="0"/>
              <a:t>Community Education</a:t>
            </a:r>
          </a:p>
          <a:p>
            <a:pPr lvl="1"/>
            <a:r>
              <a:rPr lang="en-US" dirty="0"/>
              <a:t>Healthy Lifestyle</a:t>
            </a:r>
          </a:p>
          <a:p>
            <a:r>
              <a:rPr lang="en-US" dirty="0"/>
              <a:t>Financial </a:t>
            </a:r>
          </a:p>
          <a:p>
            <a:pPr lvl="1"/>
            <a:r>
              <a:rPr lang="en-US" dirty="0"/>
              <a:t>Completion of Bankruptcy</a:t>
            </a:r>
          </a:p>
          <a:p>
            <a:pPr lvl="1"/>
            <a:r>
              <a:rPr lang="en-US" dirty="0"/>
              <a:t>Investments</a:t>
            </a:r>
          </a:p>
          <a:p>
            <a:r>
              <a:rPr lang="en-US" dirty="0"/>
              <a:t>Improve Community Perception </a:t>
            </a:r>
          </a:p>
          <a:p>
            <a:r>
              <a:rPr lang="en-US" dirty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6429965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66225-D8F8-4F7F-2051-757F87B35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Board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F598A-BE9D-9C2B-281C-FB2ED2306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495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8F95B-74C8-7A17-F305-8CC3485C3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Wrap Up /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ACF61-A1C5-93A3-64CE-49263BFC7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Memorialize discussions</a:t>
            </a:r>
          </a:p>
          <a:p>
            <a:r>
              <a:rPr lang="en-US" dirty="0"/>
              <a:t>Create Action Plans</a:t>
            </a:r>
          </a:p>
          <a:p>
            <a:r>
              <a:rPr lang="en-US"/>
              <a:t>Establish Metrics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77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352FF4-E2DB-77AE-189A-CBE5460DED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8899" t="28359" r="14960" b="18157"/>
          <a:stretch/>
        </p:blipFill>
        <p:spPr>
          <a:xfrm>
            <a:off x="137459" y="571"/>
            <a:ext cx="11917082" cy="685742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3C799E-8675-02A5-1476-6C82ADF0AFD6}"/>
              </a:ext>
            </a:extLst>
          </p:cNvPr>
          <p:cNvSpPr txBox="1"/>
          <p:nvPr/>
        </p:nvSpPr>
        <p:spPr>
          <a:xfrm>
            <a:off x="4685553" y="1123576"/>
            <a:ext cx="200809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Tulare Local Healthcare District</a:t>
            </a:r>
          </a:p>
        </p:txBody>
      </p:sp>
    </p:spTree>
    <p:extLst>
      <p:ext uri="{BB962C8B-B14F-4D97-AF65-F5344CB8AC3E}">
        <p14:creationId xmlns:p14="http://schemas.microsoft.com/office/powerpoint/2010/main" val="153949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B0A6D-7FB1-D614-6F8E-D99492482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b="1" dirty="0"/>
              <a:t>What is Planning?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8D9CB-86A6-1E3B-B42E-1CE19DB80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“Planning is about bringing the future into the present so we can do something about it now.”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-Alan </a:t>
            </a:r>
            <a:r>
              <a:rPr lang="en-US" sz="4000" dirty="0" err="1"/>
              <a:t>Lakein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30691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651B-A1D8-BAC9-AB0A-9C7B2BB16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Strategy?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47628-4828-CEC0-EEE5-D58C2EBA8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/>
              <a:t>“Strategy is the starting point for the chain reaction of change.”</a:t>
            </a:r>
          </a:p>
          <a:p>
            <a:pPr algn="ctr">
              <a:buFontTx/>
              <a:buChar char="-"/>
            </a:pPr>
            <a:r>
              <a:rPr lang="en-US" dirty="0"/>
              <a:t>Business One Consulting</a:t>
            </a:r>
          </a:p>
          <a:p>
            <a:pPr algn="ctr">
              <a:buFontTx/>
              <a:buChar char="-"/>
            </a:pPr>
            <a:endParaRPr lang="en-US" sz="1400" dirty="0"/>
          </a:p>
          <a:p>
            <a:pPr marL="0" indent="0" algn="ctr">
              <a:buNone/>
            </a:pPr>
            <a:r>
              <a:rPr lang="en-US" sz="4000" b="1" dirty="0"/>
              <a:t>Strategy is a deliberate choice to take a different fork in the road.</a:t>
            </a:r>
          </a:p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34CECB-ED4A-DBE8-B462-23371F5B6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642" y="4998820"/>
            <a:ext cx="4026716" cy="149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8671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4A62F-23D6-FE13-A9AD-F1D3611DE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Strategic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30D09-F5A0-ED09-E924-B22789DEF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Lucida Sans Unicode" panose="020B0602030504020204" pitchFamily="34" charset="0"/>
              </a:rPr>
              <a:t>Strategic planning is an organization's process of defining its strategy, or direction, and making decisions on allocating its resources to pursue this strategy. </a:t>
            </a:r>
          </a:p>
          <a:p>
            <a:pPr algn="l"/>
            <a:endParaRPr lang="en-US" sz="2400" b="0" i="0" u="none" strike="noStrike" baseline="0" dirty="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 marR="0" algn="l"/>
            <a:r>
              <a:rPr lang="en-US" sz="2400" b="0" i="0" u="none" strike="noStrike" baseline="0" dirty="0">
                <a:solidFill>
                  <a:srgbClr val="000000"/>
                </a:solidFill>
                <a:latin typeface="Lucida Sans Unicode" panose="020B0602030504020204" pitchFamily="34" charset="0"/>
              </a:rPr>
              <a:t>In order to determine the direction of the organization, it is necessary to understand its current position and the possible avenues through which it can pursue a particular course of action.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58455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A334C-6A58-ABAC-FB1E-EDA9A24B2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Strategic Planning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44E67-FCB9-1E41-6F2C-2274B84D4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8330" algn="l"/>
            <a:r>
              <a:rPr lang="en-US" b="0" i="0" u="none" strike="noStrike" baseline="0" dirty="0">
                <a:solidFill>
                  <a:srgbClr val="000000"/>
                </a:solidFill>
                <a:latin typeface="Lucida Sans Unicode" panose="020B0602030504020204" pitchFamily="34" charset="0"/>
              </a:rPr>
              <a:t>"82% of Fortune 500 CEO's surveyed indicated that they feel their organization did an effective job of strategic planning. </a:t>
            </a:r>
          </a:p>
          <a:p>
            <a:pPr marR="18310" algn="l"/>
            <a:r>
              <a:rPr lang="en-US" b="1" i="0" u="none" strike="noStrike" baseline="0" dirty="0">
                <a:solidFill>
                  <a:srgbClr val="000000"/>
                </a:solidFill>
                <a:latin typeface="Lucida Sans Unicode" panose="020B0602030504020204" pitchFamily="34" charset="0"/>
              </a:rPr>
              <a:t>Only 14%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Lucida Sans Unicode" panose="020B0602030504020204" pitchFamily="34" charset="0"/>
              </a:rPr>
              <a:t>of the same CEO's indicated that their organization did an effective job of implementing the strategy." 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A0593E-99C9-8AA7-2E64-0544E8C93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172" y="4516544"/>
            <a:ext cx="1579394" cy="210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49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17606-D22D-EBBE-A346-53D8A2A1A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793" y="1677183"/>
            <a:ext cx="1015241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0" i="0" u="none" strike="noStrike" baseline="0" dirty="0">
                <a:solidFill>
                  <a:srgbClr val="000000"/>
                </a:solidFill>
                <a:latin typeface="Lucida Sans Unicode" panose="020B0602030504020204" pitchFamily="34" charset="0"/>
              </a:rPr>
              <a:t>The difference between the Winners and the “also ran”, is how well they execute their strategies.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034834670"/>
      </p:ext>
    </p:extLst>
  </p:cSld>
  <p:clrMapOvr>
    <a:masterClrMapping/>
  </p:clrMapOvr>
</p:sld>
</file>

<file path=ppt/theme/theme1.xml><?xml version="1.0" encoding="utf-8"?>
<a:theme xmlns:a="http://schemas.openxmlformats.org/drawingml/2006/main" name="TLH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LHD" id="{747B3327-E0A8-4610-886A-EF9D830EB220}" vid="{759A3262-2ED7-4715-8F8B-7B762D8092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TLHD</Template>
  <TotalTime>1069</TotalTime>
  <Words>2031</Words>
  <Application>Microsoft Office PowerPoint</Application>
  <PresentationFormat>Widescreen</PresentationFormat>
  <Paragraphs>769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Lucida Sans Unicode</vt:lpstr>
      <vt:lpstr>Times New Roman</vt:lpstr>
      <vt:lpstr>TLHD</vt:lpstr>
      <vt:lpstr>Strategic Planning Session</vt:lpstr>
      <vt:lpstr>Introductions &amp; Icebreaker</vt:lpstr>
      <vt:lpstr>Meeting Purpose</vt:lpstr>
      <vt:lpstr>PowerPoint Presentation</vt:lpstr>
      <vt:lpstr>What is Planning?</vt:lpstr>
      <vt:lpstr>What is Strategy?</vt:lpstr>
      <vt:lpstr>Strategic Planning</vt:lpstr>
      <vt:lpstr>Strategic Planning </vt:lpstr>
      <vt:lpstr>PowerPoint Presentation</vt:lpstr>
      <vt:lpstr>Why do most organizations fail to produce an effective strategic plan?</vt:lpstr>
      <vt:lpstr>Where to Begin?</vt:lpstr>
      <vt:lpstr>Mission Statement</vt:lpstr>
      <vt:lpstr>Mission, Vision &amp; Values - Current</vt:lpstr>
      <vt:lpstr>Vision</vt:lpstr>
      <vt:lpstr>What do we dream?</vt:lpstr>
      <vt:lpstr>Values</vt:lpstr>
      <vt:lpstr>Mission, Vision &amp; Values - Proposed</vt:lpstr>
      <vt:lpstr>Perfect Plans are Rarely Implemented Perfectly</vt:lpstr>
      <vt:lpstr>Execution</vt:lpstr>
      <vt:lpstr>After the first action step…</vt:lpstr>
      <vt:lpstr>PowerPoint Presentation</vt:lpstr>
      <vt:lpstr>2022 Planning Goals</vt:lpstr>
      <vt:lpstr>Strategic Analysis</vt:lpstr>
      <vt:lpstr>Financial: Cash Flow Projection</vt:lpstr>
      <vt:lpstr>Financial – Revenue Projection</vt:lpstr>
      <vt:lpstr>2020 Community Health Plan</vt:lpstr>
      <vt:lpstr>Regulatory</vt:lpstr>
      <vt:lpstr>SWOT Analysis</vt:lpstr>
      <vt:lpstr>TLHD Situational Analysis</vt:lpstr>
      <vt:lpstr>TLHD Situational Analysis</vt:lpstr>
      <vt:lpstr>TLHD Situational Analysis</vt:lpstr>
      <vt:lpstr>TLHD Situational Analysis</vt:lpstr>
      <vt:lpstr>Areas of Opportunity</vt:lpstr>
      <vt:lpstr>Board Priorities</vt:lpstr>
      <vt:lpstr>Wrap Up /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Planning Session</dc:title>
  <dc:creator>Randy Dodd</dc:creator>
  <cp:lastModifiedBy>Randy Dodd</cp:lastModifiedBy>
  <cp:revision>3</cp:revision>
  <cp:lastPrinted>2023-03-02T16:05:23Z</cp:lastPrinted>
  <dcterms:created xsi:type="dcterms:W3CDTF">2023-02-07T23:05:14Z</dcterms:created>
  <dcterms:modified xsi:type="dcterms:W3CDTF">2023-03-02T18:46:47Z</dcterms:modified>
</cp:coreProperties>
</file>