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852" r:id="rId4"/>
  </p:sldMasterIdLst>
  <p:notesMasterIdLst>
    <p:notesMasterId r:id="rId23"/>
  </p:notesMasterIdLst>
  <p:handoutMasterIdLst>
    <p:handoutMasterId r:id="rId24"/>
  </p:handoutMasterIdLst>
  <p:sldIdLst>
    <p:sldId id="290" r:id="rId5"/>
    <p:sldId id="311" r:id="rId6"/>
    <p:sldId id="389" r:id="rId7"/>
    <p:sldId id="390" r:id="rId8"/>
    <p:sldId id="344" r:id="rId9"/>
    <p:sldId id="384" r:id="rId10"/>
    <p:sldId id="385" r:id="rId11"/>
    <p:sldId id="364" r:id="rId12"/>
    <p:sldId id="391" r:id="rId13"/>
    <p:sldId id="342" r:id="rId14"/>
    <p:sldId id="378" r:id="rId15"/>
    <p:sldId id="379" r:id="rId16"/>
    <p:sldId id="380" r:id="rId17"/>
    <p:sldId id="381" r:id="rId18"/>
    <p:sldId id="382" r:id="rId19"/>
    <p:sldId id="383" r:id="rId20"/>
    <p:sldId id="386" r:id="rId21"/>
    <p:sldId id="388" r:id="rId22"/>
  </p:sldIdLst>
  <p:sldSz cx="12192000" cy="6858000"/>
  <p:notesSz cx="7010400" cy="9296400"/>
  <p:defaultTextStyle>
    <a:defPPr>
      <a:defRPr lang="en-US"/>
    </a:defPPr>
    <a:lvl1pPr marL="0" algn="l" defTabSz="914340" rtl="0" eaLnBrk="1" latinLnBrk="0" hangingPunct="1">
      <a:defRPr sz="1800" kern="1200">
        <a:solidFill>
          <a:schemeClr val="tx1"/>
        </a:solidFill>
        <a:latin typeface="+mn-lt"/>
        <a:ea typeface="+mn-ea"/>
        <a:cs typeface="+mn-cs"/>
      </a:defRPr>
    </a:lvl1pPr>
    <a:lvl2pPr marL="457170" algn="l" defTabSz="914340" rtl="0" eaLnBrk="1" latinLnBrk="0" hangingPunct="1">
      <a:defRPr sz="1800" kern="1200">
        <a:solidFill>
          <a:schemeClr val="tx1"/>
        </a:solidFill>
        <a:latin typeface="+mn-lt"/>
        <a:ea typeface="+mn-ea"/>
        <a:cs typeface="+mn-cs"/>
      </a:defRPr>
    </a:lvl2pPr>
    <a:lvl3pPr marL="914340" algn="l" defTabSz="914340" rtl="0" eaLnBrk="1" latinLnBrk="0" hangingPunct="1">
      <a:defRPr sz="1800" kern="1200">
        <a:solidFill>
          <a:schemeClr val="tx1"/>
        </a:solidFill>
        <a:latin typeface="+mn-lt"/>
        <a:ea typeface="+mn-ea"/>
        <a:cs typeface="+mn-cs"/>
      </a:defRPr>
    </a:lvl3pPr>
    <a:lvl4pPr marL="1371511" algn="l" defTabSz="914340" rtl="0" eaLnBrk="1" latinLnBrk="0" hangingPunct="1">
      <a:defRPr sz="1800" kern="1200">
        <a:solidFill>
          <a:schemeClr val="tx1"/>
        </a:solidFill>
        <a:latin typeface="+mn-lt"/>
        <a:ea typeface="+mn-ea"/>
        <a:cs typeface="+mn-cs"/>
      </a:defRPr>
    </a:lvl4pPr>
    <a:lvl5pPr marL="1828681" algn="l" defTabSz="914340" rtl="0" eaLnBrk="1" latinLnBrk="0" hangingPunct="1">
      <a:defRPr sz="1800" kern="1200">
        <a:solidFill>
          <a:schemeClr val="tx1"/>
        </a:solidFill>
        <a:latin typeface="+mn-lt"/>
        <a:ea typeface="+mn-ea"/>
        <a:cs typeface="+mn-cs"/>
      </a:defRPr>
    </a:lvl5pPr>
    <a:lvl6pPr marL="2285852" algn="l" defTabSz="914340" rtl="0" eaLnBrk="1" latinLnBrk="0" hangingPunct="1">
      <a:defRPr sz="1800" kern="1200">
        <a:solidFill>
          <a:schemeClr val="tx1"/>
        </a:solidFill>
        <a:latin typeface="+mn-lt"/>
        <a:ea typeface="+mn-ea"/>
        <a:cs typeface="+mn-cs"/>
      </a:defRPr>
    </a:lvl6pPr>
    <a:lvl7pPr marL="2743021" algn="l" defTabSz="914340" rtl="0" eaLnBrk="1" latinLnBrk="0" hangingPunct="1">
      <a:defRPr sz="1800" kern="1200">
        <a:solidFill>
          <a:schemeClr val="tx1"/>
        </a:solidFill>
        <a:latin typeface="+mn-lt"/>
        <a:ea typeface="+mn-ea"/>
        <a:cs typeface="+mn-cs"/>
      </a:defRPr>
    </a:lvl7pPr>
    <a:lvl8pPr marL="3200193" algn="l" defTabSz="914340" rtl="0" eaLnBrk="1" latinLnBrk="0" hangingPunct="1">
      <a:defRPr sz="1800" kern="1200">
        <a:solidFill>
          <a:schemeClr val="tx1"/>
        </a:solidFill>
        <a:latin typeface="+mn-lt"/>
        <a:ea typeface="+mn-ea"/>
        <a:cs typeface="+mn-cs"/>
      </a:defRPr>
    </a:lvl8pPr>
    <a:lvl9pPr marL="3657363" algn="l" defTabSz="91434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B312"/>
    <a:srgbClr val="FCEECC"/>
    <a:srgbClr val="F7D275"/>
    <a:srgbClr val="2EC4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DA37D80-6434-44D0-A028-1B22A696006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06" autoAdjust="0"/>
    <p:restoredTop sz="94632"/>
  </p:normalViewPr>
  <p:slideViewPr>
    <p:cSldViewPr snapToGrid="0">
      <p:cViewPr varScale="1">
        <p:scale>
          <a:sx n="110" d="100"/>
          <a:sy n="110" d="100"/>
        </p:scale>
        <p:origin x="246" y="108"/>
      </p:cViewPr>
      <p:guideLst>
        <p:guide orient="horz" pos="2160"/>
        <p:guide pos="3840"/>
      </p:guideLst>
    </p:cSldViewPr>
  </p:slideViewPr>
  <p:notesTextViewPr>
    <p:cViewPr>
      <p:scale>
        <a:sx n="3" d="2"/>
        <a:sy n="3" d="2"/>
      </p:scale>
      <p:origin x="0" y="0"/>
    </p:cViewPr>
  </p:notesTextViewPr>
  <p:notesViewPr>
    <p:cSldViewPr snapToGrid="0">
      <p:cViewPr varScale="1">
        <p:scale>
          <a:sx n="84" d="100"/>
          <a:sy n="84" d="100"/>
        </p:scale>
        <p:origin x="382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200"/>
            </a:lvl1pPr>
          </a:lstStyle>
          <a:p>
            <a:endParaRPr/>
          </a:p>
        </p:txBody>
      </p:sp>
      <p:sp>
        <p:nvSpPr>
          <p:cNvPr id="3" name="Date Placeholder 2"/>
          <p:cNvSpPr>
            <a:spLocks noGrp="1"/>
          </p:cNvSpPr>
          <p:nvPr>
            <p:ph type="dt" sz="quarter" idx="1"/>
          </p:nvPr>
        </p:nvSpPr>
        <p:spPr>
          <a:xfrm>
            <a:off x="3970938" y="1"/>
            <a:ext cx="3037840" cy="466434"/>
          </a:xfrm>
          <a:prstGeom prst="rect">
            <a:avLst/>
          </a:prstGeom>
        </p:spPr>
        <p:txBody>
          <a:bodyPr vert="horz" lIns="93172" tIns="46586" rIns="93172" bIns="46586" rtlCol="0"/>
          <a:lstStyle>
            <a:lvl1pPr algn="r">
              <a:defRPr sz="1200"/>
            </a:lvl1pPr>
          </a:lstStyle>
          <a:p>
            <a:fld id="{DE71268B-8AC2-4239-8FAF-7C144C210720}" type="datetimeFigureOut">
              <a:rPr lang="en-US"/>
              <a:t>8/26/2019</a:t>
            </a:fld>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2" tIns="46586" rIns="93172" bIns="46586" rtlCol="0" anchor="b"/>
          <a:lstStyle>
            <a:lvl1pPr algn="l">
              <a:defRPr sz="1200"/>
            </a:lvl1pPr>
          </a:lstStyle>
          <a:p>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2" tIns="46586" rIns="93172" bIns="46586" rtlCol="0" anchor="b"/>
          <a:lstStyle>
            <a:lvl1pPr algn="r">
              <a:defRPr sz="1200"/>
            </a:lvl1pPr>
          </a:lstStyle>
          <a:p>
            <a:fld id="{402BA2C8-71FC-43D0-BD87-0547616971FA}" type="slidenum">
              <a:rPr lang="en-US" smtClean="0"/>
              <a:t>‹#›</a:t>
            </a:fld>
            <a:endParaRPr dirty="0"/>
          </a:p>
        </p:txBody>
      </p:sp>
    </p:spTree>
    <p:extLst>
      <p:ext uri="{BB962C8B-B14F-4D97-AF65-F5344CB8AC3E}">
        <p14:creationId xmlns:p14="http://schemas.microsoft.com/office/powerpoint/2010/main" val="3729213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200"/>
            </a:lvl1pPr>
          </a:lstStyle>
          <a:p>
            <a:endParaRPr/>
          </a:p>
        </p:txBody>
      </p:sp>
      <p:sp>
        <p:nvSpPr>
          <p:cNvPr id="3" name="Date Placeholder 2"/>
          <p:cNvSpPr>
            <a:spLocks noGrp="1"/>
          </p:cNvSpPr>
          <p:nvPr>
            <p:ph type="dt" idx="1"/>
          </p:nvPr>
        </p:nvSpPr>
        <p:spPr>
          <a:xfrm>
            <a:off x="3970938" y="1"/>
            <a:ext cx="3037840" cy="466434"/>
          </a:xfrm>
          <a:prstGeom prst="rect">
            <a:avLst/>
          </a:prstGeom>
        </p:spPr>
        <p:txBody>
          <a:bodyPr vert="horz" lIns="93172" tIns="46586" rIns="93172" bIns="46586" rtlCol="0"/>
          <a:lstStyle>
            <a:lvl1pPr algn="r">
              <a:defRPr sz="1200"/>
            </a:lvl1pPr>
          </a:lstStyle>
          <a:p>
            <a:fld id="{F5AD8362-6D63-40AC-BAA9-90C3AE6D5875}" type="datetimeFigureOut">
              <a:rPr lang="en-US"/>
              <a:t>8/26/2019</a:t>
            </a:fld>
            <a:endParaRPr/>
          </a:p>
        </p:txBody>
      </p:sp>
      <p:sp>
        <p:nvSpPr>
          <p:cNvPr id="4" name="Slide Image Placeholder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93172" tIns="46586" rIns="93172" bIns="46586" rtlCol="0" anchor="ctr"/>
          <a:lstStyle/>
          <a:p>
            <a:endParaRPr/>
          </a:p>
        </p:txBody>
      </p:sp>
      <p:sp>
        <p:nvSpPr>
          <p:cNvPr id="5" name="Notes Placeholder 4"/>
          <p:cNvSpPr>
            <a:spLocks noGrp="1"/>
          </p:cNvSpPr>
          <p:nvPr>
            <p:ph type="body" sz="quarter" idx="3"/>
          </p:nvPr>
        </p:nvSpPr>
        <p:spPr>
          <a:xfrm>
            <a:off x="701040" y="4473894"/>
            <a:ext cx="5608320" cy="3137535"/>
          </a:xfrm>
          <a:prstGeom prst="rect">
            <a:avLst/>
          </a:prstGeom>
        </p:spPr>
        <p:txBody>
          <a:bodyPr vert="horz" lIns="93172" tIns="46586" rIns="93172" bIns="46586"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2" tIns="46586" rIns="93172" bIns="46586" rtlCol="0" anchor="b"/>
          <a:lstStyle>
            <a:lvl1pPr algn="l">
              <a:defRPr sz="1200"/>
            </a:lvl1pPr>
          </a:lstStyle>
          <a:p>
            <a:endParaRP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2" tIns="46586" rIns="93172" bIns="46586" rtlCol="0" anchor="b"/>
          <a:lstStyle>
            <a:lvl1pPr algn="r">
              <a:defRPr sz="1200"/>
            </a:lvl1pPr>
          </a:lstStyle>
          <a:p>
            <a:fld id="{C6539446-6953-447E-A4E3-E7CFBF870046}" type="slidenum">
              <a:rPr/>
              <a:t>‹#›</a:t>
            </a:fld>
            <a:endParaRPr/>
          </a:p>
        </p:txBody>
      </p:sp>
    </p:spTree>
    <p:extLst>
      <p:ext uri="{BB962C8B-B14F-4D97-AF65-F5344CB8AC3E}">
        <p14:creationId xmlns:p14="http://schemas.microsoft.com/office/powerpoint/2010/main" val="1423929233"/>
      </p:ext>
    </p:extLst>
  </p:cSld>
  <p:clrMap bg1="lt1" tx1="dk1" bg2="lt2" tx2="dk2" accent1="accent1" accent2="accent2" accent3="accent3" accent4="accent4" accent5="accent5" accent6="accent6" hlink="hlink" folHlink="folHlink"/>
  <p:notesStyle>
    <a:lvl1pPr marL="0" algn="l" defTabSz="914340" rtl="0" eaLnBrk="1" latinLnBrk="0" hangingPunct="1">
      <a:defRPr sz="1200" kern="1200">
        <a:solidFill>
          <a:schemeClr val="tx1"/>
        </a:solidFill>
        <a:latin typeface="+mn-lt"/>
        <a:ea typeface="+mn-ea"/>
        <a:cs typeface="+mn-cs"/>
      </a:defRPr>
    </a:lvl1pPr>
    <a:lvl2pPr marL="457170" algn="l" defTabSz="914340" rtl="0" eaLnBrk="1" latinLnBrk="0" hangingPunct="1">
      <a:defRPr sz="1200" kern="1200">
        <a:solidFill>
          <a:schemeClr val="tx1"/>
        </a:solidFill>
        <a:latin typeface="+mn-lt"/>
        <a:ea typeface="+mn-ea"/>
        <a:cs typeface="+mn-cs"/>
      </a:defRPr>
    </a:lvl2pPr>
    <a:lvl3pPr marL="914340" algn="l" defTabSz="914340" rtl="0" eaLnBrk="1" latinLnBrk="0" hangingPunct="1">
      <a:defRPr sz="1200" kern="1200">
        <a:solidFill>
          <a:schemeClr val="tx1"/>
        </a:solidFill>
        <a:latin typeface="+mn-lt"/>
        <a:ea typeface="+mn-ea"/>
        <a:cs typeface="+mn-cs"/>
      </a:defRPr>
    </a:lvl3pPr>
    <a:lvl4pPr marL="1371511" algn="l" defTabSz="914340" rtl="0" eaLnBrk="1" latinLnBrk="0" hangingPunct="1">
      <a:defRPr sz="1200" kern="1200">
        <a:solidFill>
          <a:schemeClr val="tx1"/>
        </a:solidFill>
        <a:latin typeface="+mn-lt"/>
        <a:ea typeface="+mn-ea"/>
        <a:cs typeface="+mn-cs"/>
      </a:defRPr>
    </a:lvl4pPr>
    <a:lvl5pPr marL="1828681" algn="l" defTabSz="914340" rtl="0" eaLnBrk="1" latinLnBrk="0" hangingPunct="1">
      <a:defRPr sz="1200" kern="1200">
        <a:solidFill>
          <a:schemeClr val="tx1"/>
        </a:solidFill>
        <a:latin typeface="+mn-lt"/>
        <a:ea typeface="+mn-ea"/>
        <a:cs typeface="+mn-cs"/>
      </a:defRPr>
    </a:lvl5pPr>
    <a:lvl6pPr marL="2285852" algn="l" defTabSz="914340" rtl="0" eaLnBrk="1" latinLnBrk="0" hangingPunct="1">
      <a:defRPr sz="1200" kern="1200">
        <a:solidFill>
          <a:schemeClr val="tx1"/>
        </a:solidFill>
        <a:latin typeface="+mn-lt"/>
        <a:ea typeface="+mn-ea"/>
        <a:cs typeface="+mn-cs"/>
      </a:defRPr>
    </a:lvl6pPr>
    <a:lvl7pPr marL="2743021" algn="l" defTabSz="914340" rtl="0" eaLnBrk="1" latinLnBrk="0" hangingPunct="1">
      <a:defRPr sz="1200" kern="1200">
        <a:solidFill>
          <a:schemeClr val="tx1"/>
        </a:solidFill>
        <a:latin typeface="+mn-lt"/>
        <a:ea typeface="+mn-ea"/>
        <a:cs typeface="+mn-cs"/>
      </a:defRPr>
    </a:lvl7pPr>
    <a:lvl8pPr marL="3200193" algn="l" defTabSz="914340" rtl="0" eaLnBrk="1" latinLnBrk="0" hangingPunct="1">
      <a:defRPr sz="1200" kern="1200">
        <a:solidFill>
          <a:schemeClr val="tx1"/>
        </a:solidFill>
        <a:latin typeface="+mn-lt"/>
        <a:ea typeface="+mn-ea"/>
        <a:cs typeface="+mn-cs"/>
      </a:defRPr>
    </a:lvl8pPr>
    <a:lvl9pPr marL="3657363" algn="l" defTabSz="91434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539446-6953-447E-A4E3-E7CFBF870046}" type="slidenum">
              <a:rPr lang="en-US" smtClean="0"/>
              <a:t>0</a:t>
            </a:fld>
            <a:endParaRPr lang="en-US"/>
          </a:p>
        </p:txBody>
      </p:sp>
    </p:spTree>
    <p:extLst>
      <p:ext uri="{BB962C8B-B14F-4D97-AF65-F5344CB8AC3E}">
        <p14:creationId xmlns:p14="http://schemas.microsoft.com/office/powerpoint/2010/main" val="1986102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539446-6953-447E-A4E3-E7CFBF870046}" type="slidenum">
              <a:rPr lang="en-US" smtClean="0"/>
              <a:t>2</a:t>
            </a:fld>
            <a:endParaRPr lang="en-US"/>
          </a:p>
        </p:txBody>
      </p:sp>
    </p:spTree>
    <p:extLst>
      <p:ext uri="{BB962C8B-B14F-4D97-AF65-F5344CB8AC3E}">
        <p14:creationId xmlns:p14="http://schemas.microsoft.com/office/powerpoint/2010/main" val="2267279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539446-6953-447E-A4E3-E7CFBF870046}" type="slidenum">
              <a:rPr lang="en-US" smtClean="0"/>
              <a:t>3</a:t>
            </a:fld>
            <a:endParaRPr lang="en-US"/>
          </a:p>
        </p:txBody>
      </p:sp>
    </p:spTree>
    <p:extLst>
      <p:ext uri="{BB962C8B-B14F-4D97-AF65-F5344CB8AC3E}">
        <p14:creationId xmlns:p14="http://schemas.microsoft.com/office/powerpoint/2010/main" val="3202283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559" y="1249680"/>
            <a:ext cx="11887200" cy="492082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a:lvl1pPr>
          </a:lstStyle>
          <a:p>
            <a:r>
              <a:rPr lang="en-US" dirty="0"/>
              <a:t>© </a:t>
            </a:r>
            <a:r>
              <a:rPr lang="en-US" dirty="0" err="1"/>
              <a:t>Wipfli</a:t>
            </a:r>
            <a:r>
              <a:rPr lang="en-US" dirty="0"/>
              <a:t> LLP 	</a:t>
            </a:r>
            <a:fld id="{4FAB73BC-B049-4115-A692-8D63A059BFB8}" type="slidenum">
              <a:rPr lang="en-US" smtClean="0"/>
              <a:pPr/>
              <a:t>‹#›</a:t>
            </a:fld>
            <a:endParaRPr lang="en-US" dirty="0"/>
          </a:p>
        </p:txBody>
      </p:sp>
      <p:sp>
        <p:nvSpPr>
          <p:cNvPr id="7" name="Title 1">
            <a:extLst>
              <a:ext uri="{FF2B5EF4-FFF2-40B4-BE49-F238E27FC236}">
                <a16:creationId xmlns:a16="http://schemas.microsoft.com/office/drawing/2014/main" xmlns="" id="{CB99FA26-2DE4-41EB-B12D-DD7B199F63A0}"/>
              </a:ext>
            </a:extLst>
          </p:cNvPr>
          <p:cNvSpPr>
            <a:spLocks noGrp="1"/>
          </p:cNvSpPr>
          <p:nvPr>
            <p:ph type="title"/>
          </p:nvPr>
        </p:nvSpPr>
        <p:spPr>
          <a:xfrm>
            <a:off x="162559" y="120316"/>
            <a:ext cx="11887200" cy="906379"/>
          </a:xfrm>
          <a:prstGeom prst="rect">
            <a:avLst/>
          </a:prstGeom>
        </p:spPr>
        <p:txBody>
          <a:bodyPr/>
          <a:lstStyle>
            <a:lvl1pPr>
              <a:defRPr/>
            </a:lvl1pPr>
          </a:lstStyle>
          <a:p>
            <a:r>
              <a:rPr lang="en-US" dirty="0"/>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lvl1pPr>
          </a:lstStyle>
          <a:p>
            <a:r>
              <a:rPr lang="en-US" dirty="0"/>
              <a:t>© </a:t>
            </a:r>
            <a:r>
              <a:rPr lang="en-US" dirty="0" err="1"/>
              <a:t>Wipfli</a:t>
            </a:r>
            <a:r>
              <a:rPr lang="en-US" dirty="0"/>
              <a:t> LLP 		</a:t>
            </a:r>
            <a:fld id="{4FAB73BC-B049-4115-A692-8D63A059BFB8}" type="slidenum">
              <a:rPr lang="en-US" smtClean="0"/>
              <a:pPr/>
              <a:t>‹#›</a:t>
            </a:fld>
            <a:endParaRPr lang="en-US" dirty="0"/>
          </a:p>
        </p:txBody>
      </p:sp>
      <p:sp>
        <p:nvSpPr>
          <p:cNvPr id="6" name="Title 1">
            <a:extLst>
              <a:ext uri="{FF2B5EF4-FFF2-40B4-BE49-F238E27FC236}">
                <a16:creationId xmlns:a16="http://schemas.microsoft.com/office/drawing/2014/main" xmlns="" id="{4A753877-FBCF-4368-BCDD-348B6D73F16A}"/>
              </a:ext>
            </a:extLst>
          </p:cNvPr>
          <p:cNvSpPr>
            <a:spLocks noGrp="1"/>
          </p:cNvSpPr>
          <p:nvPr>
            <p:ph type="title"/>
          </p:nvPr>
        </p:nvSpPr>
        <p:spPr>
          <a:xfrm>
            <a:off x="162559" y="121919"/>
            <a:ext cx="11887200" cy="914400"/>
          </a:xfrm>
          <a:prstGeom prst="rect">
            <a:avLst/>
          </a:prstGeom>
        </p:spPr>
        <p:txBody>
          <a:bodyPr/>
          <a:lstStyle>
            <a:lvl1pPr>
              <a:defRPr/>
            </a:lvl1pPr>
          </a:lstStyle>
          <a:p>
            <a:r>
              <a:rPr lang="en-US" dirty="0"/>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
        <p:nvSpPr>
          <p:cNvPr id="3" name="Parallelogram 2">
            <a:extLst>
              <a:ext uri="{FF2B5EF4-FFF2-40B4-BE49-F238E27FC236}">
                <a16:creationId xmlns:a16="http://schemas.microsoft.com/office/drawing/2014/main" xmlns="" id="{B63EACD9-EAC6-4F4B-AA71-D69191633D96}"/>
              </a:ext>
            </a:extLst>
          </p:cNvPr>
          <p:cNvSpPr/>
          <p:nvPr userDrawn="1"/>
        </p:nvSpPr>
        <p:spPr>
          <a:xfrm>
            <a:off x="6920428" y="0"/>
            <a:ext cx="4447142" cy="6858000"/>
          </a:xfrm>
          <a:prstGeom prst="parallelogram">
            <a:avLst/>
          </a:prstGeom>
          <a:gradFill flip="none" rotWithShape="1">
            <a:gsLst>
              <a:gs pos="0">
                <a:srgbClr val="F1B312"/>
              </a:gs>
              <a:gs pos="25000">
                <a:schemeClr val="accent4">
                  <a:lumMod val="45000"/>
                  <a:lumOff val="55000"/>
                </a:schemeClr>
              </a:gs>
              <a:gs pos="75000">
                <a:schemeClr val="accent4">
                  <a:lumMod val="45000"/>
                  <a:lumOff val="55000"/>
                </a:schemeClr>
              </a:gs>
              <a:gs pos="100000">
                <a:srgbClr val="F1B31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Slide Number Placeholder 3"/>
          <p:cNvSpPr>
            <a:spLocks noGrp="1"/>
          </p:cNvSpPr>
          <p:nvPr>
            <p:ph type="sldNum" sz="quarter" idx="12"/>
          </p:nvPr>
        </p:nvSpPr>
        <p:spPr/>
        <p:txBody>
          <a:bodyPr/>
          <a:lstStyle>
            <a:lvl1pPr>
              <a:defRPr/>
            </a:lvl1pPr>
          </a:lstStyle>
          <a:p>
            <a:r>
              <a:rPr lang="en-US" dirty="0"/>
              <a:t>© </a:t>
            </a:r>
            <a:r>
              <a:rPr lang="en-US" dirty="0" err="1"/>
              <a:t>Wipfli</a:t>
            </a:r>
            <a:r>
              <a:rPr lang="en-US" dirty="0"/>
              <a:t> LLP 	</a:t>
            </a:r>
            <a:fld id="{4FAB73BC-B049-4115-A692-8D63A059BFB8}" type="slidenum">
              <a:rPr lang="en-US" smtClean="0"/>
              <a:pPr/>
              <a:t>‹#›</a:t>
            </a:fld>
            <a:endParaRPr lang="en-US" dirty="0"/>
          </a:p>
        </p:txBody>
      </p:sp>
      <p:sp>
        <p:nvSpPr>
          <p:cNvPr id="5" name="Title 1">
            <a:extLst>
              <a:ext uri="{FF2B5EF4-FFF2-40B4-BE49-F238E27FC236}">
                <a16:creationId xmlns:a16="http://schemas.microsoft.com/office/drawing/2014/main" xmlns="" id="{A7B83759-DB83-491A-A73A-A36FFA997E13}"/>
              </a:ext>
            </a:extLst>
          </p:cNvPr>
          <p:cNvSpPr>
            <a:spLocks noGrp="1"/>
          </p:cNvSpPr>
          <p:nvPr>
            <p:ph type="ctrTitle" hasCustomPrompt="1"/>
          </p:nvPr>
        </p:nvSpPr>
        <p:spPr>
          <a:xfrm>
            <a:off x="625641" y="1283369"/>
            <a:ext cx="5470357" cy="1905752"/>
          </a:xfrm>
          <a:prstGeom prst="rect">
            <a:avLst/>
          </a:prstGeom>
        </p:spPr>
        <p:txBody>
          <a:bodyPr anchor="t">
            <a:normAutofit/>
          </a:bodyPr>
          <a:lstStyle>
            <a:lvl1pPr algn="l">
              <a:defRPr sz="4000">
                <a:solidFill>
                  <a:schemeClr val="tx1">
                    <a:lumMod val="50000"/>
                    <a:lumOff val="50000"/>
                  </a:schemeClr>
                </a:solidFill>
              </a:defRPr>
            </a:lvl1pPr>
          </a:lstStyle>
          <a:p>
            <a:r>
              <a:rPr lang="en-US" dirty="0"/>
              <a:t>Click to edit Section Title</a:t>
            </a:r>
          </a:p>
        </p:txBody>
      </p:sp>
      <p:sp>
        <p:nvSpPr>
          <p:cNvPr id="6" name="Subtitle 2">
            <a:extLst>
              <a:ext uri="{FF2B5EF4-FFF2-40B4-BE49-F238E27FC236}">
                <a16:creationId xmlns:a16="http://schemas.microsoft.com/office/drawing/2014/main" xmlns="" id="{BD4BA9D5-8980-42D5-8C5D-6FD2155C5720}"/>
              </a:ext>
            </a:extLst>
          </p:cNvPr>
          <p:cNvSpPr>
            <a:spLocks noGrp="1"/>
          </p:cNvSpPr>
          <p:nvPr>
            <p:ph type="subTitle" idx="1"/>
          </p:nvPr>
        </p:nvSpPr>
        <p:spPr>
          <a:xfrm>
            <a:off x="625641" y="3281196"/>
            <a:ext cx="5470358" cy="761415"/>
          </a:xfrm>
          <a:prstGeom prst="rect">
            <a:avLst/>
          </a:prstGeom>
        </p:spPr>
        <p:txBody>
          <a:bodyPr>
            <a:normAutofit/>
          </a:bodyPr>
          <a:lstStyle>
            <a:lvl1pPr marL="0" indent="0" algn="l">
              <a:buNone/>
              <a:defRPr sz="3000" i="1">
                <a:solidFill>
                  <a:srgbClr val="F1B31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3357426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78465" y="1122363"/>
            <a:ext cx="11334307" cy="2387600"/>
          </a:xfrm>
          <a:prstGeom prst="rect">
            <a:avLst/>
          </a:prstGeom>
        </p:spPr>
        <p:txBody>
          <a:bodyPr anchor="b"/>
          <a:lstStyle>
            <a:lvl1pPr algn="ctr">
              <a:defRPr sz="6000">
                <a:solidFill>
                  <a:schemeClr val="tx1">
                    <a:lumMod val="50000"/>
                    <a:lumOff val="50000"/>
                  </a:schemeClr>
                </a:solidFill>
              </a:defRPr>
            </a:lvl1pPr>
          </a:lstStyle>
          <a:p>
            <a:r>
              <a:rPr lang="en-US" dirty="0"/>
              <a:t>Click to edit Master </a:t>
            </a:r>
            <a:br>
              <a:rPr lang="en-US" dirty="0"/>
            </a:br>
            <a:r>
              <a:rPr lang="en-US" dirty="0"/>
              <a:t>title style</a:t>
            </a:r>
          </a:p>
        </p:txBody>
      </p:sp>
      <p:sp>
        <p:nvSpPr>
          <p:cNvPr id="3" name="Subtitle 2"/>
          <p:cNvSpPr>
            <a:spLocks noGrp="1"/>
          </p:cNvSpPr>
          <p:nvPr>
            <p:ph type="subTitle" idx="1"/>
          </p:nvPr>
        </p:nvSpPr>
        <p:spPr>
          <a:xfrm>
            <a:off x="1524000" y="3602038"/>
            <a:ext cx="9144000" cy="1655762"/>
          </a:xfrm>
          <a:prstGeom prst="rect">
            <a:avLst/>
          </a:prstGeom>
        </p:spPr>
        <p:txBody>
          <a:bodyPr>
            <a:normAutofit/>
          </a:bodyPr>
          <a:lstStyle>
            <a:lvl1pPr marL="0" indent="0" algn="ctr">
              <a:buNone/>
              <a:defRPr sz="2800">
                <a:solidFill>
                  <a:srgbClr val="F1B31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p:txBody>
          <a:bodyPr/>
          <a:lstStyle>
            <a:lvl1pPr>
              <a:defRPr/>
            </a:lvl1pPr>
          </a:lstStyle>
          <a:p>
            <a:r>
              <a:rPr lang="en-US" dirty="0"/>
              <a:t>© </a:t>
            </a:r>
            <a:r>
              <a:rPr lang="en-US" dirty="0" err="1"/>
              <a:t>Wipfli</a:t>
            </a:r>
            <a:r>
              <a:rPr lang="en-US" dirty="0"/>
              <a:t> LLP 	</a:t>
            </a:r>
            <a:fld id="{4FAB73BC-B049-4115-A692-8D63A059BFB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dirty="0"/>
              <a:t>© </a:t>
            </a:r>
            <a:r>
              <a:rPr lang="en-US" dirty="0" err="1"/>
              <a:t>Wipfli</a:t>
            </a:r>
            <a:r>
              <a:rPr lang="en-US" dirty="0"/>
              <a:t> LLP 	</a:t>
            </a:r>
            <a:fld id="{4FAB73BC-B049-4115-A692-8D63A059BFB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2560" y="100965"/>
            <a:ext cx="11887926" cy="9144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162560" y="1382486"/>
            <a:ext cx="5857240" cy="479447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382486"/>
            <a:ext cx="5878286" cy="479447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lvl1pPr>
              <a:defRPr/>
            </a:lvl1pPr>
          </a:lstStyle>
          <a:p>
            <a:r>
              <a:rPr lang="en-US" dirty="0"/>
              <a:t>© </a:t>
            </a:r>
            <a:r>
              <a:rPr lang="en-US" dirty="0" err="1"/>
              <a:t>Wipfli</a:t>
            </a:r>
            <a:r>
              <a:rPr lang="en-US" dirty="0"/>
              <a:t> LLP 	</a:t>
            </a:r>
            <a:fld id="{4FAB73BC-B049-4115-A692-8D63A059BFB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62560" y="1377043"/>
            <a:ext cx="5835016" cy="6858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62560" y="2096860"/>
            <a:ext cx="5835016" cy="4075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199" y="1377043"/>
            <a:ext cx="5877559" cy="6858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096860"/>
            <a:ext cx="5877558" cy="4075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p:cNvSpPr>
            <a:spLocks noGrp="1"/>
          </p:cNvSpPr>
          <p:nvPr>
            <p:ph type="sldNum" sz="quarter" idx="12"/>
          </p:nvPr>
        </p:nvSpPr>
        <p:spPr/>
        <p:txBody>
          <a:bodyPr/>
          <a:lstStyle>
            <a:lvl1pPr>
              <a:defRPr/>
            </a:lvl1pPr>
          </a:lstStyle>
          <a:p>
            <a:r>
              <a:rPr lang="en-US" dirty="0"/>
              <a:t>© </a:t>
            </a:r>
            <a:r>
              <a:rPr lang="en-US" dirty="0" err="1"/>
              <a:t>Wipfli</a:t>
            </a:r>
            <a:r>
              <a:rPr lang="en-US" dirty="0"/>
              <a:t> LLP 	</a:t>
            </a:r>
            <a:fld id="{4FAB73BC-B049-4115-A692-8D63A059BFB8}" type="slidenum">
              <a:rPr lang="en-US" smtClean="0"/>
              <a:pPr/>
              <a:t>‹#›</a:t>
            </a:fld>
            <a:endParaRPr lang="en-US" dirty="0"/>
          </a:p>
        </p:txBody>
      </p:sp>
      <p:sp>
        <p:nvSpPr>
          <p:cNvPr id="10" name="Title 1">
            <a:extLst>
              <a:ext uri="{FF2B5EF4-FFF2-40B4-BE49-F238E27FC236}">
                <a16:creationId xmlns:a16="http://schemas.microsoft.com/office/drawing/2014/main" xmlns="" id="{4710F5B5-3163-4D0D-B01B-279AD3FAA1B0}"/>
              </a:ext>
            </a:extLst>
          </p:cNvPr>
          <p:cNvSpPr>
            <a:spLocks noGrp="1"/>
          </p:cNvSpPr>
          <p:nvPr>
            <p:ph type="title"/>
          </p:nvPr>
        </p:nvSpPr>
        <p:spPr>
          <a:xfrm>
            <a:off x="162559" y="121919"/>
            <a:ext cx="11887200" cy="914400"/>
          </a:xfrm>
          <a:prstGeom prst="rect">
            <a:avLst/>
          </a:prstGeom>
        </p:spPr>
        <p:txBody>
          <a:bodyPr/>
          <a:lstStyle>
            <a:lvl1pPr>
              <a:defRPr/>
            </a:lvl1pPr>
          </a:lstStyle>
          <a:p>
            <a:r>
              <a:rPr lang="en-US" dirty="0"/>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095999" y="6534571"/>
            <a:ext cx="6096001" cy="247227"/>
          </a:xfrm>
          <a:prstGeom prst="rect">
            <a:avLst/>
          </a:prstGeom>
        </p:spPr>
        <p:txBody>
          <a:bodyPr vert="horz" lIns="91440" tIns="45720" rIns="91440" bIns="45720" rtlCol="0" anchor="b"/>
          <a:lstStyle>
            <a:lvl1pPr algn="r">
              <a:defRPr sz="1100">
                <a:solidFill>
                  <a:schemeClr val="tx1">
                    <a:tint val="75000"/>
                  </a:schemeClr>
                </a:solidFill>
              </a:defRPr>
            </a:lvl1pPr>
          </a:lstStyle>
          <a:p>
            <a:r>
              <a:rPr lang="en-US" dirty="0"/>
              <a:t>© </a:t>
            </a:r>
            <a:r>
              <a:rPr lang="en-US" dirty="0" err="1"/>
              <a:t>Wipfli</a:t>
            </a:r>
            <a:r>
              <a:rPr lang="en-US" dirty="0"/>
              <a:t> LLP 	</a:t>
            </a:r>
            <a:fld id="{4FAB73BC-B049-4115-A692-8D63A059BFB8}" type="slidenum">
              <a:rPr lang="en-US" smtClean="0"/>
              <a:pPr/>
              <a:t>‹#›</a:t>
            </a:fld>
            <a:endParaRPr lang="en-US" dirty="0"/>
          </a:p>
        </p:txBody>
      </p:sp>
      <p:pic>
        <p:nvPicPr>
          <p:cNvPr id="9" name="Picture 8"/>
          <p:cNvPicPr>
            <a:picLocks noChangeAspect="1"/>
          </p:cNvPicPr>
          <p:nvPr userDrawn="1"/>
        </p:nvPicPr>
        <p:blipFill rotWithShape="1">
          <a:blip r:embed="rId9" cstate="print">
            <a:extLst>
              <a:ext uri="{28A0092B-C50C-407E-A947-70E740481C1C}">
                <a14:useLocalDpi xmlns:a14="http://schemas.microsoft.com/office/drawing/2010/main"/>
              </a:ext>
            </a:extLst>
          </a:blip>
          <a:srcRect/>
          <a:stretch/>
        </p:blipFill>
        <p:spPr>
          <a:xfrm>
            <a:off x="-1" y="0"/>
            <a:ext cx="12192000" cy="1102868"/>
          </a:xfrm>
          <a:prstGeom prst="rect">
            <a:avLst/>
          </a:prstGeom>
        </p:spPr>
      </p:pic>
      <p:sp>
        <p:nvSpPr>
          <p:cNvPr id="11" name="Text Placeholder 2"/>
          <p:cNvSpPr>
            <a:spLocks noGrp="1"/>
          </p:cNvSpPr>
          <p:nvPr>
            <p:ph type="body" idx="1"/>
          </p:nvPr>
        </p:nvSpPr>
        <p:spPr>
          <a:xfrm>
            <a:off x="169333" y="1270000"/>
            <a:ext cx="11887200" cy="4902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Placeholder 11"/>
          <p:cNvSpPr>
            <a:spLocks noGrp="1"/>
          </p:cNvSpPr>
          <p:nvPr>
            <p:ph type="title"/>
          </p:nvPr>
        </p:nvSpPr>
        <p:spPr>
          <a:xfrm>
            <a:off x="160421" y="104273"/>
            <a:ext cx="11896113" cy="914401"/>
          </a:xfrm>
          <a:prstGeom prst="rect">
            <a:avLst/>
          </a:prstGeom>
        </p:spPr>
        <p:txBody>
          <a:bodyPr vert="horz" lIns="91440" tIns="45720" rIns="91440" bIns="45720" rtlCol="0" anchor="ctr">
            <a:normAutofit/>
          </a:bodyPr>
          <a:lstStyle/>
          <a:p>
            <a:r>
              <a:rPr lang="en-US" altLang="en-US" dirty="0"/>
              <a:t>Click to edit Master title style</a:t>
            </a:r>
            <a:endParaRPr lang="en-US" dirty="0"/>
          </a:p>
        </p:txBody>
      </p:sp>
      <p:pic>
        <p:nvPicPr>
          <p:cNvPr id="14" name="Picture 13"/>
          <p:cNvPicPr>
            <a:picLocks noChangeAspect="1"/>
          </p:cNvPicPr>
          <p:nvPr userDrawn="1"/>
        </p:nvPicPr>
        <p:blipFill>
          <a:blip r:embed="rId10" cstate="print">
            <a:extLst>
              <a:ext uri="{28A0092B-C50C-407E-A947-70E740481C1C}">
                <a14:useLocalDpi xmlns:a14="http://schemas.microsoft.com/office/drawing/2010/main"/>
              </a:ext>
            </a:extLst>
          </a:blip>
          <a:stretch>
            <a:fillRect/>
          </a:stretch>
        </p:blipFill>
        <p:spPr>
          <a:xfrm>
            <a:off x="143654" y="6324430"/>
            <a:ext cx="1143000" cy="457917"/>
          </a:xfrm>
          <a:prstGeom prst="rect">
            <a:avLst/>
          </a:prstGeom>
        </p:spPr>
      </p:pic>
    </p:spTree>
    <p:extLst>
      <p:ext uri="{BB962C8B-B14F-4D97-AF65-F5344CB8AC3E}">
        <p14:creationId xmlns:p14="http://schemas.microsoft.com/office/powerpoint/2010/main" val="350798042"/>
      </p:ext>
    </p:extLst>
  </p:cSld>
  <p:clrMap bg1="lt1" tx1="dk1" bg2="lt2" tx2="dk2" accent1="accent1" accent2="accent2" accent3="accent3" accent4="accent4" accent5="accent5" accent6="accent6" hlink="hlink" folHlink="folHlink"/>
  <p:sldLayoutIdLst>
    <p:sldLayoutId id="2147483854" r:id="rId1"/>
    <p:sldLayoutId id="2147483858" r:id="rId2"/>
    <p:sldLayoutId id="2147483860" r:id="rId3"/>
    <p:sldLayoutId id="2147483853" r:id="rId4"/>
    <p:sldLayoutId id="2147483859" r:id="rId5"/>
    <p:sldLayoutId id="2147483856" r:id="rId6"/>
    <p:sldLayoutId id="2147483857" r:id="rId7"/>
  </p:sldLayoutIdLst>
  <p:hf sldNum="0" hdr="0" ftr="0" dt="0"/>
  <p:txStyles>
    <p:titleStyle>
      <a:lvl1pPr algn="l" defTabSz="914400" rtl="0" eaLnBrk="1" latinLnBrk="0" hangingPunct="1">
        <a:lnSpc>
          <a:spcPct val="90000"/>
        </a:lnSpc>
        <a:spcBef>
          <a:spcPct val="0"/>
        </a:spcBef>
        <a:buNone/>
        <a:defRPr sz="3600" b="1" i="0" kern="1200">
          <a:solidFill>
            <a:srgbClr val="F1B312"/>
          </a:solidFill>
          <a:latin typeface="Arial" charset="0"/>
          <a:ea typeface="Arial" charset="0"/>
          <a:cs typeface="Arial" charset="0"/>
        </a:defRPr>
      </a:lvl1pPr>
    </p:titleStyle>
    <p:bodyStyle>
      <a:lvl1pPr marL="0" indent="0" algn="l" defTabSz="914400" rtl="0" eaLnBrk="1" latinLnBrk="0" hangingPunct="1">
        <a:lnSpc>
          <a:spcPct val="100000"/>
        </a:lnSpc>
        <a:spcBef>
          <a:spcPts val="0"/>
        </a:spcBef>
        <a:buClr>
          <a:srgbClr val="F1B312"/>
        </a:buClr>
        <a:buFont typeface="Arial" charset="0"/>
        <a:buNone/>
        <a:defRPr sz="2800" b="1" kern="1200">
          <a:solidFill>
            <a:schemeClr val="tx1">
              <a:lumMod val="85000"/>
              <a:lumOff val="15000"/>
            </a:schemeClr>
          </a:solidFill>
          <a:latin typeface="Arial" charset="0"/>
          <a:ea typeface="Arial" charset="0"/>
          <a:cs typeface="Arial" charset="0"/>
        </a:defRPr>
      </a:lvl1pPr>
      <a:lvl2pPr marL="342900" indent="-342900" algn="l" defTabSz="914400" rtl="0" eaLnBrk="1" latinLnBrk="0" hangingPunct="1">
        <a:lnSpc>
          <a:spcPct val="100000"/>
        </a:lnSpc>
        <a:spcBef>
          <a:spcPts val="0"/>
        </a:spcBef>
        <a:buClr>
          <a:srgbClr val="F1B312"/>
        </a:buClr>
        <a:buFont typeface="Arial"/>
        <a:buChar char="•"/>
        <a:defRPr sz="2800" kern="1200">
          <a:solidFill>
            <a:schemeClr val="tx1">
              <a:lumMod val="85000"/>
              <a:lumOff val="15000"/>
            </a:schemeClr>
          </a:solidFill>
          <a:latin typeface="Arial" charset="0"/>
          <a:ea typeface="Arial" charset="0"/>
          <a:cs typeface="Arial" charset="0"/>
        </a:defRPr>
      </a:lvl2pPr>
      <a:lvl3pPr marL="685800" indent="-342900" algn="l" defTabSz="914400" rtl="0" eaLnBrk="1" latinLnBrk="0" hangingPunct="1">
        <a:lnSpc>
          <a:spcPct val="100000"/>
        </a:lnSpc>
        <a:spcBef>
          <a:spcPts val="0"/>
        </a:spcBef>
        <a:buClr>
          <a:srgbClr val="F1B312"/>
        </a:buClr>
        <a:buFont typeface="Arial"/>
        <a:buChar char="•"/>
        <a:defRPr sz="2800" kern="1200">
          <a:solidFill>
            <a:schemeClr val="tx1">
              <a:lumMod val="85000"/>
              <a:lumOff val="15000"/>
            </a:schemeClr>
          </a:solidFill>
          <a:latin typeface="Arial" charset="0"/>
          <a:ea typeface="Arial" charset="0"/>
          <a:cs typeface="Arial" charset="0"/>
        </a:defRPr>
      </a:lvl3pPr>
      <a:lvl4pPr marL="1028700" indent="-342900" algn="l" defTabSz="914400" rtl="0" eaLnBrk="1" latinLnBrk="0" hangingPunct="1">
        <a:lnSpc>
          <a:spcPct val="100000"/>
        </a:lnSpc>
        <a:spcBef>
          <a:spcPts val="0"/>
        </a:spcBef>
        <a:buClr>
          <a:srgbClr val="F1B312"/>
        </a:buClr>
        <a:buFont typeface="Arial"/>
        <a:buChar char="•"/>
        <a:defRPr sz="2800" kern="1200">
          <a:solidFill>
            <a:schemeClr val="tx1">
              <a:lumMod val="85000"/>
              <a:lumOff val="15000"/>
            </a:schemeClr>
          </a:solidFill>
          <a:latin typeface="Arial" charset="0"/>
          <a:ea typeface="Arial" charset="0"/>
          <a:cs typeface="Arial" charset="0"/>
        </a:defRPr>
      </a:lvl4pPr>
      <a:lvl5pPr marL="1485900" indent="-342900" algn="l" defTabSz="914400" rtl="0" eaLnBrk="1" latinLnBrk="0" hangingPunct="1">
        <a:lnSpc>
          <a:spcPct val="100000"/>
        </a:lnSpc>
        <a:spcBef>
          <a:spcPts val="0"/>
        </a:spcBef>
        <a:buClr>
          <a:srgbClr val="F1B312"/>
        </a:buClr>
        <a:buFont typeface="Arial"/>
        <a:buChar char="•"/>
        <a:defRPr sz="2800" kern="1200">
          <a:solidFill>
            <a:schemeClr val="tx1">
              <a:lumMod val="85000"/>
              <a:lumOff val="15000"/>
            </a:schemeClr>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ADA404-6F71-4954-8960-831C9DAD2A10}"/>
              </a:ext>
            </a:extLst>
          </p:cNvPr>
          <p:cNvSpPr>
            <a:spLocks noGrp="1"/>
          </p:cNvSpPr>
          <p:nvPr>
            <p:ph type="ctrTitle"/>
          </p:nvPr>
        </p:nvSpPr>
        <p:spPr>
          <a:xfrm>
            <a:off x="1477116" y="826626"/>
            <a:ext cx="8934209" cy="5069305"/>
          </a:xfrm>
          <a:ln w="28575"/>
        </p:spPr>
        <p:txBody>
          <a:bodyPr lIns="45720" rIns="45720" anchor="t">
            <a:noAutofit/>
          </a:bodyPr>
          <a:lstStyle/>
          <a:p>
            <a:pPr algn="l"/>
            <a:r>
              <a:rPr lang="en-US" sz="4000" dirty="0" smtClean="0">
                <a:solidFill>
                  <a:srgbClr val="00B0F0"/>
                </a:solidFill>
              </a:rPr>
              <a:t>Tulare Local Health Care District</a:t>
            </a:r>
            <a:br>
              <a:rPr lang="en-US" sz="4000" dirty="0" smtClean="0">
                <a:solidFill>
                  <a:srgbClr val="00B0F0"/>
                </a:solidFill>
              </a:rPr>
            </a:br>
            <a:r>
              <a:rPr lang="en-US" b="1" dirty="0" smtClean="0">
                <a:solidFill>
                  <a:srgbClr val="00B0F0"/>
                </a:solidFill>
                <a:latin typeface="Arial" charset="0"/>
                <a:ea typeface="Arial" charset="0"/>
                <a:cs typeface="Arial" charset="0"/>
              </a:rPr>
              <a:t/>
            </a:r>
            <a:br>
              <a:rPr lang="en-US" b="1" dirty="0" smtClean="0">
                <a:solidFill>
                  <a:srgbClr val="00B0F0"/>
                </a:solidFill>
                <a:latin typeface="Arial" charset="0"/>
                <a:ea typeface="Arial" charset="0"/>
                <a:cs typeface="Arial" charset="0"/>
              </a:rPr>
            </a:br>
            <a:r>
              <a:rPr lang="en-US" sz="3600" i="1" dirty="0" smtClean="0">
                <a:solidFill>
                  <a:schemeClr val="tx1"/>
                </a:solidFill>
              </a:rPr>
              <a:t>FYE June 30, 2020 Operating Budget</a:t>
            </a:r>
            <a:br>
              <a:rPr lang="en-US" sz="3600" i="1" dirty="0" smtClean="0">
                <a:solidFill>
                  <a:schemeClr val="tx1"/>
                </a:solidFill>
              </a:rPr>
            </a:br>
            <a:r>
              <a:rPr lang="en-US" sz="3600" b="1" dirty="0" smtClean="0">
                <a:solidFill>
                  <a:schemeClr val="tx1"/>
                </a:solidFill>
                <a:latin typeface="Arial" charset="0"/>
                <a:ea typeface="Arial" charset="0"/>
                <a:cs typeface="Arial" charset="0"/>
              </a:rPr>
              <a:t/>
            </a:r>
            <a:br>
              <a:rPr lang="en-US" sz="3600" b="1" dirty="0" smtClean="0">
                <a:solidFill>
                  <a:schemeClr val="tx1"/>
                </a:solidFill>
                <a:latin typeface="Arial" charset="0"/>
                <a:ea typeface="Arial" charset="0"/>
                <a:cs typeface="Arial" charset="0"/>
              </a:rPr>
            </a:br>
            <a:r>
              <a:rPr lang="en-US" sz="3600" b="1" dirty="0" smtClean="0">
                <a:solidFill>
                  <a:schemeClr val="tx1"/>
                </a:solidFill>
                <a:latin typeface="Arial" charset="0"/>
                <a:ea typeface="Arial" charset="0"/>
                <a:cs typeface="Arial" charset="0"/>
              </a:rPr>
              <a:t>August 28</a:t>
            </a:r>
            <a:r>
              <a:rPr lang="en-US" sz="3600" b="0" dirty="0" smtClean="0">
                <a:solidFill>
                  <a:schemeClr val="tx1"/>
                </a:solidFill>
                <a:latin typeface="Arial" charset="0"/>
                <a:ea typeface="Arial" charset="0"/>
                <a:cs typeface="Arial" charset="0"/>
              </a:rPr>
              <a:t>, </a:t>
            </a:r>
            <a:r>
              <a:rPr lang="en-US" sz="3600" dirty="0" smtClean="0">
                <a:solidFill>
                  <a:schemeClr val="tx1"/>
                </a:solidFill>
                <a:latin typeface="Arial" charset="0"/>
                <a:ea typeface="Arial" charset="0"/>
                <a:cs typeface="Arial" charset="0"/>
              </a:rPr>
              <a:t>2019</a:t>
            </a:r>
            <a:endParaRPr lang="en-US" sz="3600" dirty="0">
              <a:solidFill>
                <a:schemeClr val="tx1"/>
              </a:solidFill>
              <a:latin typeface="Arial" charset="0"/>
              <a:ea typeface="Arial" charset="0"/>
              <a:cs typeface="Arial" charset="0"/>
            </a:endParaRPr>
          </a:p>
        </p:txBody>
      </p:sp>
      <p:sp>
        <p:nvSpPr>
          <p:cNvPr id="12" name="TextBox 11">
            <a:extLst>
              <a:ext uri="{FF2B5EF4-FFF2-40B4-BE49-F238E27FC236}">
                <a16:creationId xmlns:a16="http://schemas.microsoft.com/office/drawing/2014/main" xmlns="" id="{E5478CC1-79FF-4959-AD72-05101031CB78}"/>
              </a:ext>
            </a:extLst>
          </p:cNvPr>
          <p:cNvSpPr txBox="1"/>
          <p:nvPr/>
        </p:nvSpPr>
        <p:spPr>
          <a:xfrm>
            <a:off x="11576304" y="6400800"/>
            <a:ext cx="473455" cy="369332"/>
          </a:xfrm>
          <a:prstGeom prst="rect">
            <a:avLst/>
          </a:prstGeom>
          <a:noFill/>
        </p:spPr>
        <p:txBody>
          <a:bodyPr wrap="square" rtlCol="0">
            <a:spAutoFit/>
          </a:bodyPr>
          <a:lstStyle/>
          <a:p>
            <a:r>
              <a:rPr lang="en-US" dirty="0" smtClean="0"/>
              <a:t>1</a:t>
            </a:r>
            <a:endParaRPr lang="en-US" dirty="0"/>
          </a:p>
        </p:txBody>
      </p:sp>
    </p:spTree>
    <p:extLst>
      <p:ext uri="{BB962C8B-B14F-4D97-AF65-F5344CB8AC3E}">
        <p14:creationId xmlns:p14="http://schemas.microsoft.com/office/powerpoint/2010/main" val="2622161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68CD2178-3451-435A-A040-31F16365A6AA}"/>
              </a:ext>
            </a:extLst>
          </p:cNvPr>
          <p:cNvSpPr>
            <a:spLocks noGrp="1"/>
          </p:cNvSpPr>
          <p:nvPr>
            <p:ph type="ctrTitle"/>
          </p:nvPr>
        </p:nvSpPr>
        <p:spPr/>
        <p:txBody>
          <a:bodyPr/>
          <a:lstStyle/>
          <a:p>
            <a:r>
              <a:rPr lang="en-US" dirty="0">
                <a:solidFill>
                  <a:srgbClr val="00B0F0"/>
                </a:solidFill>
              </a:rPr>
              <a:t>Financial Projection </a:t>
            </a:r>
            <a:br>
              <a:rPr lang="en-US" dirty="0">
                <a:solidFill>
                  <a:srgbClr val="00B0F0"/>
                </a:solidFill>
              </a:rPr>
            </a:br>
            <a:r>
              <a:rPr lang="en-US" dirty="0">
                <a:solidFill>
                  <a:srgbClr val="00B0F0"/>
                </a:solidFill>
              </a:rPr>
              <a:t>Assumptions</a:t>
            </a:r>
          </a:p>
        </p:txBody>
      </p:sp>
      <p:sp>
        <p:nvSpPr>
          <p:cNvPr id="4" name="Subtitle 3">
            <a:extLst>
              <a:ext uri="{FF2B5EF4-FFF2-40B4-BE49-F238E27FC236}">
                <a16:creationId xmlns:a16="http://schemas.microsoft.com/office/drawing/2014/main" xmlns="" id="{1D19E191-2138-460F-817C-392DAB403C00}"/>
              </a:ext>
            </a:extLst>
          </p:cNvPr>
          <p:cNvSpPr>
            <a:spLocks noGrp="1"/>
          </p:cNvSpPr>
          <p:nvPr>
            <p:ph type="subTitle" idx="1"/>
          </p:nvPr>
        </p:nvSpPr>
        <p:spPr/>
        <p:txBody>
          <a:bodyPr>
            <a:normAutofit fontScale="85000" lnSpcReduction="10000"/>
          </a:bodyPr>
          <a:lstStyle/>
          <a:p>
            <a:r>
              <a:rPr lang="en-US" dirty="0">
                <a:solidFill>
                  <a:schemeClr val="tx1"/>
                </a:solidFill>
              </a:rPr>
              <a:t>Tulare Local </a:t>
            </a:r>
            <a:r>
              <a:rPr lang="en-US" dirty="0" smtClean="0">
                <a:solidFill>
                  <a:schemeClr val="tx1"/>
                </a:solidFill>
              </a:rPr>
              <a:t>Health Care </a:t>
            </a:r>
            <a:r>
              <a:rPr lang="en-US" dirty="0">
                <a:solidFill>
                  <a:schemeClr val="tx1"/>
                </a:solidFill>
              </a:rPr>
              <a:t>District</a:t>
            </a:r>
          </a:p>
        </p:txBody>
      </p:sp>
      <p:sp>
        <p:nvSpPr>
          <p:cNvPr id="7" name="TextBox 6">
            <a:extLst>
              <a:ext uri="{FF2B5EF4-FFF2-40B4-BE49-F238E27FC236}">
                <a16:creationId xmlns:a16="http://schemas.microsoft.com/office/drawing/2014/main" xmlns="" id="{F74CAE4D-F1B5-4F3C-825A-AEC3C9BB8F85}"/>
              </a:ext>
            </a:extLst>
          </p:cNvPr>
          <p:cNvSpPr txBox="1"/>
          <p:nvPr/>
        </p:nvSpPr>
        <p:spPr>
          <a:xfrm>
            <a:off x="11576304" y="6400800"/>
            <a:ext cx="473455" cy="923330"/>
          </a:xfrm>
          <a:prstGeom prst="rect">
            <a:avLst/>
          </a:prstGeom>
          <a:noFill/>
        </p:spPr>
        <p:txBody>
          <a:bodyPr wrap="square" rtlCol="0">
            <a:spAutoFit/>
          </a:bodyPr>
          <a:lstStyle/>
          <a:p>
            <a:r>
              <a:rPr lang="en-US" dirty="0" smtClean="0"/>
              <a:t>10</a:t>
            </a:r>
          </a:p>
          <a:p>
            <a:endParaRPr lang="en-US" dirty="0" smtClean="0"/>
          </a:p>
          <a:p>
            <a:endParaRPr lang="en-US" dirty="0"/>
          </a:p>
        </p:txBody>
      </p:sp>
    </p:spTree>
    <p:extLst>
      <p:ext uri="{BB962C8B-B14F-4D97-AF65-F5344CB8AC3E}">
        <p14:creationId xmlns:p14="http://schemas.microsoft.com/office/powerpoint/2010/main" val="1470897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FC818AB1-57C6-4453-A7B9-0CE3B9CE8116}"/>
              </a:ext>
            </a:extLst>
          </p:cNvPr>
          <p:cNvSpPr>
            <a:spLocks noGrp="1"/>
          </p:cNvSpPr>
          <p:nvPr>
            <p:ph idx="1"/>
          </p:nvPr>
        </p:nvSpPr>
        <p:spPr>
          <a:xfrm>
            <a:off x="162559" y="1249680"/>
            <a:ext cx="11887200" cy="5057814"/>
          </a:xfrm>
        </p:spPr>
        <p:txBody>
          <a:bodyPr>
            <a:normAutofit fontScale="25000" lnSpcReduction="20000"/>
          </a:bodyPr>
          <a:lstStyle/>
          <a:p>
            <a:pPr marL="514350" indent="-514350">
              <a:buClr>
                <a:srgbClr val="00B0F0"/>
              </a:buClr>
              <a:buFont typeface="+mj-lt"/>
              <a:buAutoNum type="arabicPeriod"/>
            </a:pPr>
            <a:r>
              <a:rPr lang="en-US" sz="11200" dirty="0"/>
              <a:t>General Obligation Bond (GO) tax revenue is equal to the interest and principal on the Series A, B-1 and B-2 bonds</a:t>
            </a:r>
            <a:r>
              <a:rPr lang="en-US" sz="11200" dirty="0" smtClean="0"/>
              <a:t>.</a:t>
            </a:r>
          </a:p>
          <a:p>
            <a:pPr marL="514350" indent="-514350">
              <a:buFont typeface="+mj-lt"/>
              <a:buAutoNum type="arabicPeriod"/>
            </a:pPr>
            <a:endParaRPr lang="en-US" sz="11200" dirty="0"/>
          </a:p>
          <a:p>
            <a:pPr marL="514350" indent="-514350">
              <a:buClr>
                <a:srgbClr val="00B0F0"/>
              </a:buClr>
              <a:buFont typeface="+mj-lt"/>
              <a:buAutoNum type="arabicPeriod"/>
            </a:pPr>
            <a:r>
              <a:rPr lang="en-US" sz="11200" dirty="0"/>
              <a:t>Other property tax revenue is based on the actual fiscal 2019 tax </a:t>
            </a:r>
            <a:r>
              <a:rPr lang="en-US" sz="11200" dirty="0" smtClean="0"/>
              <a:t>revenues.</a:t>
            </a:r>
          </a:p>
          <a:p>
            <a:pPr marL="514350" indent="-514350">
              <a:buClr>
                <a:srgbClr val="00B0F0"/>
              </a:buClr>
              <a:buFont typeface="+mj-lt"/>
              <a:buAutoNum type="arabicPeriod"/>
            </a:pPr>
            <a:endParaRPr lang="en-US" sz="11200" dirty="0" smtClean="0"/>
          </a:p>
          <a:p>
            <a:pPr marL="514350" indent="-514350">
              <a:buClr>
                <a:srgbClr val="00B0F0"/>
              </a:buClr>
              <a:buFont typeface="+mj-lt"/>
              <a:buAutoNum type="arabicPeriod"/>
            </a:pPr>
            <a:r>
              <a:rPr lang="en-US" sz="11200" dirty="0" smtClean="0"/>
              <a:t>Assumes the TLHCD capital expenditures in FYE 2020 will be funded </a:t>
            </a:r>
            <a:r>
              <a:rPr lang="en-US" sz="11200" dirty="0"/>
              <a:t>through the Adventist Health </a:t>
            </a:r>
            <a:r>
              <a:rPr lang="en-US" sz="11200" dirty="0" smtClean="0"/>
              <a:t>Line of </a:t>
            </a:r>
            <a:r>
              <a:rPr lang="en-US" sz="11200" dirty="0"/>
              <a:t>Credit</a:t>
            </a:r>
            <a:r>
              <a:rPr lang="en-US" sz="11200" dirty="0" smtClean="0"/>
              <a:t>.</a:t>
            </a:r>
          </a:p>
          <a:p>
            <a:pPr marL="514350" indent="-514350">
              <a:buFont typeface="+mj-lt"/>
              <a:buAutoNum type="arabicPeriod"/>
            </a:pPr>
            <a:endParaRPr lang="en-US" sz="11200" dirty="0"/>
          </a:p>
          <a:p>
            <a:pPr marL="514350" indent="-514350">
              <a:buClr>
                <a:srgbClr val="00B0F0"/>
              </a:buClr>
              <a:buFont typeface="+mj-lt"/>
              <a:buAutoNum type="arabicPeriod"/>
            </a:pPr>
            <a:r>
              <a:rPr lang="en-US" sz="11200" dirty="0"/>
              <a:t>Adventist Health </a:t>
            </a:r>
            <a:r>
              <a:rPr lang="en-US" sz="11200" dirty="0" smtClean="0"/>
              <a:t>lease </a:t>
            </a:r>
            <a:r>
              <a:rPr lang="en-US" sz="11200" dirty="0"/>
              <a:t>income assumes the lease </a:t>
            </a:r>
            <a:r>
              <a:rPr lang="en-US" sz="11200" dirty="0" smtClean="0"/>
              <a:t>began </a:t>
            </a:r>
            <a:r>
              <a:rPr lang="en-US" sz="11200" dirty="0"/>
              <a:t>March 15, 2019.  The first year lease payment </a:t>
            </a:r>
            <a:r>
              <a:rPr lang="en-US" sz="11200" dirty="0" smtClean="0"/>
              <a:t>commences September 15, 2019 with an annual amount of $2,335,000 over the following 12 months.</a:t>
            </a:r>
          </a:p>
          <a:p>
            <a:pPr marL="514350" indent="-514350">
              <a:buFont typeface="+mj-lt"/>
              <a:buAutoNum type="arabicPeriod"/>
            </a:pPr>
            <a:endParaRPr lang="en-US" sz="11200" dirty="0"/>
          </a:p>
          <a:p>
            <a:pPr marL="514350" indent="-514350">
              <a:buFont typeface="+mj-lt"/>
              <a:buAutoNum type="arabicPeriod"/>
            </a:pPr>
            <a:endParaRPr lang="en-US" sz="11200" dirty="0" smtClean="0"/>
          </a:p>
          <a:p>
            <a:pPr marL="514350" indent="-514350">
              <a:buFont typeface="+mj-lt"/>
              <a:buAutoNum type="arabicPeriod"/>
            </a:pPr>
            <a:endParaRPr lang="en-US" sz="11200" dirty="0"/>
          </a:p>
          <a:p>
            <a:pPr marL="514350" indent="-514350">
              <a:buFont typeface="+mj-lt"/>
              <a:buAutoNum type="arabicPeriod"/>
            </a:pPr>
            <a:endParaRPr lang="en-US" sz="11200" dirty="0" smtClean="0"/>
          </a:p>
          <a:p>
            <a:pPr marL="514350" indent="-514350">
              <a:buFont typeface="+mj-lt"/>
              <a:buAutoNum type="arabicPeriod"/>
            </a:pPr>
            <a:endParaRPr lang="en-US" sz="11200" dirty="0"/>
          </a:p>
          <a:p>
            <a:pPr marL="514350" indent="-514350">
              <a:buFont typeface="+mj-lt"/>
              <a:buAutoNum type="arabicPeriod"/>
            </a:pPr>
            <a:endParaRPr lang="en-US" sz="11200" dirty="0" smtClean="0"/>
          </a:p>
          <a:p>
            <a:pPr marL="514350" indent="-514350">
              <a:buFont typeface="+mj-lt"/>
              <a:buAutoNum type="arabicPeriod"/>
            </a:pPr>
            <a:endParaRPr lang="en-US" sz="11200" dirty="0"/>
          </a:p>
          <a:p>
            <a:pPr marL="514350" indent="-514350">
              <a:buFont typeface="+mj-lt"/>
              <a:buAutoNum type="arabicPeriod"/>
            </a:pPr>
            <a:endParaRPr lang="en-US" sz="11200" dirty="0" smtClean="0"/>
          </a:p>
          <a:p>
            <a:pPr marL="514350" indent="-514350">
              <a:buFont typeface="+mj-lt"/>
              <a:buAutoNum type="arabicPeriod"/>
            </a:pPr>
            <a:endParaRPr lang="en-US" sz="11200" dirty="0"/>
          </a:p>
          <a:p>
            <a:pPr marL="514350" indent="-514350">
              <a:buFont typeface="+mj-lt"/>
              <a:buAutoNum type="arabicPeriod"/>
            </a:pPr>
            <a:endParaRPr lang="en-US" sz="8600"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a:p>
            <a:r>
              <a:rPr lang="en-US" dirty="0"/>
              <a:t>	</a:t>
            </a:r>
          </a:p>
          <a:p>
            <a:endParaRPr lang="en-US" dirty="0"/>
          </a:p>
        </p:txBody>
      </p:sp>
      <p:sp>
        <p:nvSpPr>
          <p:cNvPr id="3" name="Title 2">
            <a:extLst>
              <a:ext uri="{FF2B5EF4-FFF2-40B4-BE49-F238E27FC236}">
                <a16:creationId xmlns:a16="http://schemas.microsoft.com/office/drawing/2014/main" xmlns="" id="{A2784A85-A638-4113-876A-D730F11DD4C9}"/>
              </a:ext>
            </a:extLst>
          </p:cNvPr>
          <p:cNvSpPr>
            <a:spLocks noGrp="1"/>
          </p:cNvSpPr>
          <p:nvPr>
            <p:ph type="title"/>
          </p:nvPr>
        </p:nvSpPr>
        <p:spPr/>
        <p:txBody>
          <a:bodyPr>
            <a:normAutofit fontScale="90000"/>
          </a:bodyPr>
          <a:lstStyle/>
          <a:p>
            <a:r>
              <a:rPr lang="en-US" dirty="0" smtClean="0"/>
              <a:t> </a:t>
            </a:r>
            <a:r>
              <a:rPr lang="en-US" dirty="0" smtClean="0">
                <a:solidFill>
                  <a:srgbClr val="00B0F0"/>
                </a:solidFill>
              </a:rPr>
              <a:t>FYE June 30, 2020 – </a:t>
            </a:r>
            <a:r>
              <a:rPr lang="en-US" dirty="0">
                <a:solidFill>
                  <a:srgbClr val="00B0F0"/>
                </a:solidFill>
              </a:rPr>
              <a:t>Footnotes to </a:t>
            </a:r>
            <a:r>
              <a:rPr lang="en-US" dirty="0" smtClean="0">
                <a:solidFill>
                  <a:srgbClr val="00B0F0"/>
                </a:solidFill>
              </a:rPr>
              <a:t>Revenue </a:t>
            </a:r>
            <a:r>
              <a:rPr lang="en-US" dirty="0">
                <a:solidFill>
                  <a:srgbClr val="00B0F0"/>
                </a:solidFill>
              </a:rPr>
              <a:t>Assumptions</a:t>
            </a:r>
          </a:p>
        </p:txBody>
      </p:sp>
      <p:sp>
        <p:nvSpPr>
          <p:cNvPr id="4" name="TextBox 3">
            <a:extLst>
              <a:ext uri="{FF2B5EF4-FFF2-40B4-BE49-F238E27FC236}">
                <a16:creationId xmlns:a16="http://schemas.microsoft.com/office/drawing/2014/main" xmlns="" id="{D9A4BF4E-25F5-4DD2-A434-C8B89F2ABDEE}"/>
              </a:ext>
            </a:extLst>
          </p:cNvPr>
          <p:cNvSpPr txBox="1"/>
          <p:nvPr/>
        </p:nvSpPr>
        <p:spPr>
          <a:xfrm>
            <a:off x="11576304" y="6400800"/>
            <a:ext cx="473455" cy="369332"/>
          </a:xfrm>
          <a:prstGeom prst="rect">
            <a:avLst/>
          </a:prstGeom>
          <a:noFill/>
        </p:spPr>
        <p:txBody>
          <a:bodyPr wrap="square" rtlCol="0">
            <a:spAutoFit/>
          </a:bodyPr>
          <a:lstStyle/>
          <a:p>
            <a:r>
              <a:rPr lang="en-US" dirty="0" smtClean="0"/>
              <a:t>11</a:t>
            </a:r>
            <a:endParaRPr lang="en-US" dirty="0"/>
          </a:p>
        </p:txBody>
      </p:sp>
    </p:spTree>
    <p:extLst>
      <p:ext uri="{BB962C8B-B14F-4D97-AF65-F5344CB8AC3E}">
        <p14:creationId xmlns:p14="http://schemas.microsoft.com/office/powerpoint/2010/main" val="14183301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D522BC00-3597-43C7-9EA5-AD721CDB0AA0}"/>
              </a:ext>
            </a:extLst>
          </p:cNvPr>
          <p:cNvSpPr>
            <a:spLocks noGrp="1"/>
          </p:cNvSpPr>
          <p:nvPr>
            <p:ph idx="1"/>
          </p:nvPr>
        </p:nvSpPr>
        <p:spPr>
          <a:xfrm>
            <a:off x="287374" y="1232452"/>
            <a:ext cx="11887200" cy="4941709"/>
          </a:xfrm>
        </p:spPr>
        <p:txBody>
          <a:bodyPr>
            <a:noAutofit/>
          </a:bodyPr>
          <a:lstStyle/>
          <a:p>
            <a:pPr marL="514350" indent="-514350">
              <a:buClr>
                <a:srgbClr val="00B0F0"/>
              </a:buClr>
              <a:buFont typeface="+mj-lt"/>
              <a:buAutoNum type="arabicPeriod" startAt="5"/>
            </a:pPr>
            <a:r>
              <a:rPr lang="en-US" dirty="0"/>
              <a:t>Property Rental income is based on the current rental agreements for the </a:t>
            </a:r>
            <a:r>
              <a:rPr lang="en-US" dirty="0" smtClean="0"/>
              <a:t>TLHCD properties.</a:t>
            </a:r>
          </a:p>
          <a:p>
            <a:pPr marL="514350" indent="-514350">
              <a:buFont typeface="+mj-lt"/>
              <a:buAutoNum type="arabicPeriod" startAt="5"/>
            </a:pPr>
            <a:endParaRPr lang="en-US" dirty="0"/>
          </a:p>
          <a:p>
            <a:pPr marL="514350" indent="-514350">
              <a:buClr>
                <a:srgbClr val="00B0F0"/>
              </a:buClr>
              <a:buFont typeface="+mj-lt"/>
              <a:buAutoNum type="arabicPeriod" startAt="6"/>
            </a:pPr>
            <a:r>
              <a:rPr lang="en-US" dirty="0"/>
              <a:t>Evolutions net income is based on the estimated actual for 2019 and is increased as the number of memberships expand.</a:t>
            </a:r>
          </a:p>
          <a:p>
            <a:pPr marL="514350" indent="-514350">
              <a:buFont typeface="+mj-lt"/>
              <a:buAutoNum type="arabicPeriod" startAt="7"/>
            </a:pPr>
            <a:endParaRPr lang="en-US" dirty="0"/>
          </a:p>
          <a:p>
            <a:pPr marL="514350" indent="-514350">
              <a:buClr>
                <a:srgbClr val="00B0F0"/>
              </a:buClr>
              <a:buFont typeface="+mj-lt"/>
              <a:buAutoNum type="arabicPeriod" startAt="7"/>
            </a:pPr>
            <a:r>
              <a:rPr lang="en-US" dirty="0" smtClean="0"/>
              <a:t>Litigation </a:t>
            </a:r>
            <a:r>
              <a:rPr lang="en-US" dirty="0"/>
              <a:t>recoveries </a:t>
            </a:r>
            <a:r>
              <a:rPr lang="en-US" dirty="0" smtClean="0"/>
              <a:t>and Avoidance </a:t>
            </a:r>
            <a:r>
              <a:rPr lang="en-US" dirty="0"/>
              <a:t>claims are estimated </a:t>
            </a:r>
            <a:r>
              <a:rPr lang="en-US" dirty="0" smtClean="0"/>
              <a:t>to begin in the next FYE June 30, 2021.</a:t>
            </a:r>
          </a:p>
          <a:p>
            <a:pPr marL="514350" indent="-514350">
              <a:buClr>
                <a:srgbClr val="00B0F0"/>
              </a:buClr>
              <a:buFont typeface="+mj-lt"/>
              <a:buAutoNum type="arabicPeriod" startAt="7"/>
            </a:pPr>
            <a:endParaRPr lang="en-US" dirty="0" smtClean="0"/>
          </a:p>
          <a:p>
            <a:pPr marL="514350" indent="-514350">
              <a:buClr>
                <a:srgbClr val="00B0F0"/>
              </a:buClr>
              <a:buFont typeface="+mj-lt"/>
              <a:buAutoNum type="arabicPeriod" startAt="7"/>
            </a:pPr>
            <a:r>
              <a:rPr lang="en-US" dirty="0" smtClean="0"/>
              <a:t>The Line of Credit with the City of Tulare was not fully used in FYE 2019, but will need to be accessed fully in FYE 2020.</a:t>
            </a:r>
            <a:endParaRPr lang="en-US" dirty="0"/>
          </a:p>
          <a:p>
            <a:pPr marL="514350" indent="-514350">
              <a:buClr>
                <a:srgbClr val="00B0F0"/>
              </a:buClr>
              <a:buFont typeface="+mj-lt"/>
              <a:buAutoNum type="arabicPeriod" startAt="7"/>
            </a:pPr>
            <a:endParaRPr lang="en-US" dirty="0"/>
          </a:p>
        </p:txBody>
      </p:sp>
      <p:sp>
        <p:nvSpPr>
          <p:cNvPr id="3" name="Title 2">
            <a:extLst>
              <a:ext uri="{FF2B5EF4-FFF2-40B4-BE49-F238E27FC236}">
                <a16:creationId xmlns:a16="http://schemas.microsoft.com/office/drawing/2014/main" xmlns="" id="{4A5F109C-12DD-4A78-AD90-9CFCCEE4A1A8}"/>
              </a:ext>
            </a:extLst>
          </p:cNvPr>
          <p:cNvSpPr>
            <a:spLocks noGrp="1"/>
          </p:cNvSpPr>
          <p:nvPr>
            <p:ph type="title"/>
          </p:nvPr>
        </p:nvSpPr>
        <p:spPr/>
        <p:txBody>
          <a:bodyPr>
            <a:normAutofit fontScale="90000"/>
          </a:bodyPr>
          <a:lstStyle/>
          <a:p>
            <a:r>
              <a:rPr lang="en-US" dirty="0">
                <a:solidFill>
                  <a:srgbClr val="00B0F0"/>
                </a:solidFill>
              </a:rPr>
              <a:t>FYE June 30, 2020 – Footnotes to Slide 8 </a:t>
            </a:r>
            <a:r>
              <a:rPr lang="en-US" dirty="0" smtClean="0">
                <a:solidFill>
                  <a:srgbClr val="00B0F0"/>
                </a:solidFill>
              </a:rPr>
              <a:t>Revenue Assumptions </a:t>
            </a:r>
            <a:endParaRPr lang="en-US" dirty="0"/>
          </a:p>
        </p:txBody>
      </p:sp>
      <p:sp>
        <p:nvSpPr>
          <p:cNvPr id="4" name="TextBox 3">
            <a:extLst>
              <a:ext uri="{FF2B5EF4-FFF2-40B4-BE49-F238E27FC236}">
                <a16:creationId xmlns:a16="http://schemas.microsoft.com/office/drawing/2014/main" xmlns="" id="{94224E42-2D39-4F92-877D-24F7D4504193}"/>
              </a:ext>
            </a:extLst>
          </p:cNvPr>
          <p:cNvSpPr txBox="1"/>
          <p:nvPr/>
        </p:nvSpPr>
        <p:spPr>
          <a:xfrm>
            <a:off x="11576304" y="6400800"/>
            <a:ext cx="473455" cy="646331"/>
          </a:xfrm>
          <a:prstGeom prst="rect">
            <a:avLst/>
          </a:prstGeom>
          <a:noFill/>
        </p:spPr>
        <p:txBody>
          <a:bodyPr wrap="square" rtlCol="0">
            <a:spAutoFit/>
          </a:bodyPr>
          <a:lstStyle/>
          <a:p>
            <a:r>
              <a:rPr lang="en-US" dirty="0" smtClean="0"/>
              <a:t>12</a:t>
            </a:r>
          </a:p>
          <a:p>
            <a:endParaRPr lang="en-US" dirty="0"/>
          </a:p>
        </p:txBody>
      </p:sp>
    </p:spTree>
    <p:extLst>
      <p:ext uri="{BB962C8B-B14F-4D97-AF65-F5344CB8AC3E}">
        <p14:creationId xmlns:p14="http://schemas.microsoft.com/office/powerpoint/2010/main" val="34870216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1EAECBAC-2A8D-4E30-A2F7-A7A98315A334}"/>
              </a:ext>
            </a:extLst>
          </p:cNvPr>
          <p:cNvSpPr>
            <a:spLocks noGrp="1"/>
          </p:cNvSpPr>
          <p:nvPr>
            <p:ph idx="1"/>
          </p:nvPr>
        </p:nvSpPr>
        <p:spPr/>
        <p:txBody>
          <a:bodyPr>
            <a:normAutofit/>
          </a:bodyPr>
          <a:lstStyle/>
          <a:p>
            <a:pPr marL="514350" indent="-514350">
              <a:buClr>
                <a:srgbClr val="00B0F0"/>
              </a:buClr>
              <a:buFont typeface="+mj-lt"/>
              <a:buAutoNum type="arabicPeriod" startAt="9"/>
            </a:pPr>
            <a:r>
              <a:rPr lang="en-US" dirty="0"/>
              <a:t>Revenue associated with the sale of excess equipment and assets is estimated </a:t>
            </a:r>
            <a:r>
              <a:rPr lang="en-US" dirty="0" smtClean="0"/>
              <a:t>at $3,000,000 for FYE 2020 including:</a:t>
            </a:r>
            <a:endParaRPr lang="en-US" dirty="0"/>
          </a:p>
          <a:p>
            <a:pPr marL="800100" lvl="1" indent="-457200">
              <a:buClr>
                <a:srgbClr val="00B0F0"/>
              </a:buClr>
              <a:buFont typeface="Arial" panose="020B0604020202020204" pitchFamily="34" charset="0"/>
              <a:buChar char="•"/>
            </a:pPr>
            <a:r>
              <a:rPr lang="en-US" dirty="0"/>
              <a:t>Evolutions adjacent land </a:t>
            </a:r>
          </a:p>
          <a:p>
            <a:pPr marL="800100" lvl="1" indent="-457200">
              <a:buClr>
                <a:srgbClr val="00B0F0"/>
              </a:buClr>
              <a:buFont typeface="Arial" panose="020B0604020202020204" pitchFamily="34" charset="0"/>
              <a:buChar char="•"/>
            </a:pPr>
            <a:r>
              <a:rPr lang="en-US" dirty="0" smtClean="0"/>
              <a:t>Properties, Surplus Equipment &amp; Business Lines</a:t>
            </a:r>
            <a:endParaRPr lang="en-US" dirty="0">
              <a:solidFill>
                <a:srgbClr val="FF0000"/>
              </a:solidFill>
            </a:endParaRPr>
          </a:p>
          <a:p>
            <a:pPr marL="800100" lvl="1" indent="-457200">
              <a:buClr>
                <a:srgbClr val="00B0F0"/>
              </a:buClr>
              <a:buFont typeface="Arial" panose="020B0604020202020204" pitchFamily="34" charset="0"/>
              <a:buChar char="•"/>
            </a:pPr>
            <a:r>
              <a:rPr lang="en-US" dirty="0" smtClean="0"/>
              <a:t>Note:  The sale of certain real properties has been delayed from September 2019 to February 2020.</a:t>
            </a:r>
          </a:p>
          <a:p>
            <a:pPr marL="800100" lvl="1" indent="-457200">
              <a:buFont typeface="Arial" panose="020B0604020202020204" pitchFamily="34" charset="0"/>
              <a:buChar char="•"/>
            </a:pPr>
            <a:endParaRPr lang="en-US" dirty="0"/>
          </a:p>
          <a:p>
            <a:pPr marL="514350" indent="-514350">
              <a:buClr>
                <a:srgbClr val="00B0F0"/>
              </a:buClr>
              <a:buFont typeface="+mj-lt"/>
              <a:buAutoNum type="arabicPeriod" startAt="9"/>
            </a:pPr>
            <a:r>
              <a:rPr lang="en-US" dirty="0"/>
              <a:t>Interest income is projected at 3.0 percent of the restricted funds associated with the 2007 Revenue Bonds.</a:t>
            </a:r>
          </a:p>
          <a:p>
            <a:endParaRPr lang="en-US" dirty="0"/>
          </a:p>
        </p:txBody>
      </p:sp>
      <p:sp>
        <p:nvSpPr>
          <p:cNvPr id="3" name="Title 2">
            <a:extLst>
              <a:ext uri="{FF2B5EF4-FFF2-40B4-BE49-F238E27FC236}">
                <a16:creationId xmlns:a16="http://schemas.microsoft.com/office/drawing/2014/main" xmlns="" id="{E950A779-6FBA-4C5B-B782-AEC310A25AEA}"/>
              </a:ext>
            </a:extLst>
          </p:cNvPr>
          <p:cNvSpPr>
            <a:spLocks noGrp="1"/>
          </p:cNvSpPr>
          <p:nvPr>
            <p:ph type="title"/>
          </p:nvPr>
        </p:nvSpPr>
        <p:spPr/>
        <p:txBody>
          <a:bodyPr>
            <a:normAutofit fontScale="90000"/>
          </a:bodyPr>
          <a:lstStyle/>
          <a:p>
            <a:r>
              <a:rPr lang="en-US" dirty="0">
                <a:solidFill>
                  <a:srgbClr val="00B0F0"/>
                </a:solidFill>
              </a:rPr>
              <a:t>FYE June 30, 2020 – Footnotes to </a:t>
            </a:r>
            <a:r>
              <a:rPr lang="en-US" dirty="0" smtClean="0">
                <a:solidFill>
                  <a:srgbClr val="00B0F0"/>
                </a:solidFill>
              </a:rPr>
              <a:t>Revenue </a:t>
            </a:r>
            <a:r>
              <a:rPr lang="en-US" dirty="0">
                <a:solidFill>
                  <a:srgbClr val="00B0F0"/>
                </a:solidFill>
              </a:rPr>
              <a:t>Assumptions</a:t>
            </a:r>
            <a:endParaRPr lang="en-US" dirty="0"/>
          </a:p>
        </p:txBody>
      </p:sp>
      <p:sp>
        <p:nvSpPr>
          <p:cNvPr id="4" name="TextBox 3">
            <a:extLst>
              <a:ext uri="{FF2B5EF4-FFF2-40B4-BE49-F238E27FC236}">
                <a16:creationId xmlns:a16="http://schemas.microsoft.com/office/drawing/2014/main" xmlns="" id="{5F782F31-2670-4740-8CF9-EAB620E3109F}"/>
              </a:ext>
            </a:extLst>
          </p:cNvPr>
          <p:cNvSpPr txBox="1"/>
          <p:nvPr/>
        </p:nvSpPr>
        <p:spPr>
          <a:xfrm>
            <a:off x="11576304" y="6400800"/>
            <a:ext cx="473455" cy="369332"/>
          </a:xfrm>
          <a:prstGeom prst="rect">
            <a:avLst/>
          </a:prstGeom>
          <a:noFill/>
        </p:spPr>
        <p:txBody>
          <a:bodyPr wrap="square" rtlCol="0">
            <a:spAutoFit/>
          </a:bodyPr>
          <a:lstStyle/>
          <a:p>
            <a:r>
              <a:rPr lang="en-US" dirty="0" smtClean="0"/>
              <a:t>13</a:t>
            </a:r>
            <a:endParaRPr lang="en-US" dirty="0"/>
          </a:p>
        </p:txBody>
      </p:sp>
    </p:spTree>
    <p:extLst>
      <p:ext uri="{BB962C8B-B14F-4D97-AF65-F5344CB8AC3E}">
        <p14:creationId xmlns:p14="http://schemas.microsoft.com/office/powerpoint/2010/main" val="36006040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9A82DF0C-9941-499C-873B-62BCF4F5D7A8}"/>
              </a:ext>
            </a:extLst>
          </p:cNvPr>
          <p:cNvSpPr>
            <a:spLocks noGrp="1"/>
          </p:cNvSpPr>
          <p:nvPr>
            <p:ph idx="1"/>
          </p:nvPr>
        </p:nvSpPr>
        <p:spPr/>
        <p:txBody>
          <a:bodyPr>
            <a:normAutofit fontScale="92500"/>
          </a:bodyPr>
          <a:lstStyle/>
          <a:p>
            <a:pPr marL="514350" indent="-514350">
              <a:buClr>
                <a:srgbClr val="00B0F0"/>
              </a:buClr>
              <a:buFont typeface="+mj-lt"/>
              <a:buAutoNum type="arabicPeriod" startAt="11"/>
            </a:pPr>
            <a:r>
              <a:rPr lang="en-US" dirty="0"/>
              <a:t>Salaries and Benefits</a:t>
            </a:r>
          </a:p>
          <a:p>
            <a:pPr marL="1143000" lvl="2" indent="-457200">
              <a:buClr>
                <a:srgbClr val="00B0F0"/>
              </a:buClr>
            </a:pPr>
            <a:r>
              <a:rPr lang="en-US" dirty="0" smtClean="0"/>
              <a:t>TLHCD </a:t>
            </a:r>
            <a:r>
              <a:rPr lang="en-US" dirty="0"/>
              <a:t>Administration – 3 FTE’s (CEO, Controller and Admin. Asst.) </a:t>
            </a:r>
          </a:p>
          <a:p>
            <a:pPr marL="1143000" lvl="2" indent="-457200">
              <a:buClr>
                <a:srgbClr val="00B0F0"/>
              </a:buClr>
            </a:pPr>
            <a:r>
              <a:rPr lang="en-US" dirty="0"/>
              <a:t>Benefits – Projected at 35% of Salary and </a:t>
            </a:r>
            <a:r>
              <a:rPr lang="en-US" dirty="0" smtClean="0"/>
              <a:t>Wages</a:t>
            </a:r>
          </a:p>
          <a:p>
            <a:pPr marL="1143000" lvl="2" indent="-457200">
              <a:buClr>
                <a:srgbClr val="00B0F0"/>
              </a:buClr>
            </a:pPr>
            <a:endParaRPr lang="en-US" dirty="0"/>
          </a:p>
          <a:p>
            <a:pPr marL="457200" indent="-457200">
              <a:buClr>
                <a:srgbClr val="00B0F0"/>
              </a:buClr>
              <a:buFont typeface="Arial" panose="020B0604020202020204" pitchFamily="34" charset="0"/>
              <a:buChar char="•"/>
            </a:pPr>
            <a:r>
              <a:rPr lang="en-US" dirty="0" smtClean="0"/>
              <a:t>Insurance </a:t>
            </a:r>
            <a:r>
              <a:rPr lang="en-US" dirty="0"/>
              <a:t>– Estimated based on 2019 premiums inflated at 3.0 percent per annum.  </a:t>
            </a:r>
            <a:endParaRPr lang="en-US" dirty="0" smtClean="0"/>
          </a:p>
          <a:p>
            <a:pPr>
              <a:buClr>
                <a:srgbClr val="00B0F0"/>
              </a:buClr>
            </a:pPr>
            <a:endParaRPr lang="en-US" dirty="0"/>
          </a:p>
          <a:p>
            <a:pPr marL="457200" indent="-457200">
              <a:buClr>
                <a:srgbClr val="00B0F0"/>
              </a:buClr>
              <a:buFont typeface="Arial" panose="020B0604020202020204" pitchFamily="34" charset="0"/>
              <a:buChar char="•"/>
            </a:pPr>
            <a:r>
              <a:rPr lang="en-US" dirty="0"/>
              <a:t>Utilities – Actual 2019 expenses inflated at 1.85 percent per annum</a:t>
            </a:r>
            <a:r>
              <a:rPr lang="en-US" dirty="0" smtClean="0"/>
              <a:t>.</a:t>
            </a:r>
          </a:p>
          <a:p>
            <a:pPr marL="457200" indent="-457200">
              <a:buClr>
                <a:srgbClr val="00B0F0"/>
              </a:buClr>
              <a:buFont typeface="Arial" panose="020B0604020202020204" pitchFamily="34" charset="0"/>
              <a:buChar char="•"/>
            </a:pPr>
            <a:endParaRPr lang="en-US" dirty="0"/>
          </a:p>
          <a:p>
            <a:pPr marL="457200" indent="-457200">
              <a:buClr>
                <a:srgbClr val="00B0F0"/>
              </a:buClr>
              <a:buFont typeface="Arial" panose="020B0604020202020204" pitchFamily="34" charset="0"/>
              <a:buChar char="•"/>
            </a:pPr>
            <a:r>
              <a:rPr lang="en-US" dirty="0"/>
              <a:t>Legal – Includes estimates for </a:t>
            </a:r>
            <a:r>
              <a:rPr lang="en-US" dirty="0" smtClean="0"/>
              <a:t>TLHCD General, Defense</a:t>
            </a:r>
            <a:r>
              <a:rPr lang="en-US" dirty="0"/>
              <a:t>, Bankruptcy, Bond and Trustee attorney fees.  </a:t>
            </a:r>
          </a:p>
          <a:p>
            <a:endParaRPr lang="en-US" dirty="0"/>
          </a:p>
        </p:txBody>
      </p:sp>
      <p:sp>
        <p:nvSpPr>
          <p:cNvPr id="3" name="Title 2">
            <a:extLst>
              <a:ext uri="{FF2B5EF4-FFF2-40B4-BE49-F238E27FC236}">
                <a16:creationId xmlns:a16="http://schemas.microsoft.com/office/drawing/2014/main" xmlns="" id="{0F8D19B7-6AFA-4E35-9A39-7F763DFD83F1}"/>
              </a:ext>
            </a:extLst>
          </p:cNvPr>
          <p:cNvSpPr>
            <a:spLocks noGrp="1"/>
          </p:cNvSpPr>
          <p:nvPr>
            <p:ph type="title"/>
          </p:nvPr>
        </p:nvSpPr>
        <p:spPr/>
        <p:txBody>
          <a:bodyPr>
            <a:normAutofit fontScale="90000"/>
          </a:bodyPr>
          <a:lstStyle/>
          <a:p>
            <a:r>
              <a:rPr lang="en-US" dirty="0">
                <a:solidFill>
                  <a:srgbClr val="00B0F0"/>
                </a:solidFill>
              </a:rPr>
              <a:t>FYE June 30, 2020 – Footnotes to Slide 8 (Operating Expense </a:t>
            </a:r>
            <a:r>
              <a:rPr lang="en-US" dirty="0" smtClean="0">
                <a:solidFill>
                  <a:srgbClr val="00B0F0"/>
                </a:solidFill>
              </a:rPr>
              <a:t>Assumptions) </a:t>
            </a:r>
            <a:endParaRPr lang="en-US" dirty="0"/>
          </a:p>
        </p:txBody>
      </p:sp>
      <p:sp>
        <p:nvSpPr>
          <p:cNvPr id="4" name="TextBox 3">
            <a:extLst>
              <a:ext uri="{FF2B5EF4-FFF2-40B4-BE49-F238E27FC236}">
                <a16:creationId xmlns:a16="http://schemas.microsoft.com/office/drawing/2014/main" xmlns="" id="{EBD651F9-C3B1-4F49-955F-F15DA38186F1}"/>
              </a:ext>
            </a:extLst>
          </p:cNvPr>
          <p:cNvSpPr txBox="1"/>
          <p:nvPr/>
        </p:nvSpPr>
        <p:spPr>
          <a:xfrm>
            <a:off x="11576304" y="6400800"/>
            <a:ext cx="473455" cy="369332"/>
          </a:xfrm>
          <a:prstGeom prst="rect">
            <a:avLst/>
          </a:prstGeom>
          <a:noFill/>
        </p:spPr>
        <p:txBody>
          <a:bodyPr wrap="square" rtlCol="0">
            <a:spAutoFit/>
          </a:bodyPr>
          <a:lstStyle/>
          <a:p>
            <a:r>
              <a:rPr lang="en-US" dirty="0" smtClean="0"/>
              <a:t>14</a:t>
            </a:r>
            <a:endParaRPr lang="en-US" dirty="0"/>
          </a:p>
        </p:txBody>
      </p:sp>
    </p:spTree>
    <p:extLst>
      <p:ext uri="{BB962C8B-B14F-4D97-AF65-F5344CB8AC3E}">
        <p14:creationId xmlns:p14="http://schemas.microsoft.com/office/powerpoint/2010/main" val="3363445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26A292F6-9C0A-4BC5-9B1E-C32B66FC27A3}"/>
              </a:ext>
            </a:extLst>
          </p:cNvPr>
          <p:cNvSpPr>
            <a:spLocks noGrp="1"/>
          </p:cNvSpPr>
          <p:nvPr>
            <p:ph idx="1"/>
          </p:nvPr>
        </p:nvSpPr>
        <p:spPr/>
        <p:txBody>
          <a:bodyPr>
            <a:normAutofit lnSpcReduction="10000"/>
          </a:bodyPr>
          <a:lstStyle/>
          <a:p>
            <a:pPr marL="457200" indent="-457200">
              <a:buClr>
                <a:srgbClr val="00B0F0"/>
              </a:buClr>
              <a:buFont typeface="Arial" panose="020B0604020202020204" pitchFamily="34" charset="0"/>
              <a:buChar char="•"/>
            </a:pPr>
            <a:r>
              <a:rPr lang="en-US" sz="2400" dirty="0"/>
              <a:t>Consulting and Purchased Services – Includes estimates for Administrative and Accounting support until </a:t>
            </a:r>
            <a:r>
              <a:rPr lang="en-US" sz="2400" dirty="0" smtClean="0"/>
              <a:t>full transition </a:t>
            </a:r>
            <a:r>
              <a:rPr lang="en-US" sz="2400" dirty="0"/>
              <a:t>to </a:t>
            </a:r>
            <a:r>
              <a:rPr lang="en-US" sz="2400" dirty="0" smtClean="0"/>
              <a:t>TLHCD employees, and in accordance with the Transition Services Agreement with Adventist Health.  </a:t>
            </a:r>
            <a:r>
              <a:rPr lang="en-US" sz="2400" dirty="0"/>
              <a:t>Also includes estimates for IT, Security and Other contracted services. </a:t>
            </a:r>
            <a:endParaRPr lang="en-US" sz="2400" dirty="0" smtClean="0"/>
          </a:p>
          <a:p>
            <a:pPr marL="457200" indent="-457200">
              <a:buClr>
                <a:srgbClr val="00B0F0"/>
              </a:buClr>
              <a:buFont typeface="Arial" panose="020B0604020202020204" pitchFamily="34" charset="0"/>
              <a:buChar char="•"/>
            </a:pPr>
            <a:endParaRPr lang="en-US" sz="2400" dirty="0"/>
          </a:p>
          <a:p>
            <a:pPr marL="457200" indent="-457200">
              <a:buClr>
                <a:srgbClr val="00B0F0"/>
              </a:buClr>
              <a:buFont typeface="Arial" panose="020B0604020202020204" pitchFamily="34" charset="0"/>
              <a:buChar char="•"/>
            </a:pPr>
            <a:r>
              <a:rPr lang="en-US" sz="2400" dirty="0"/>
              <a:t>Leases and Rentals – Based on actual 2019 expense inflated at 2.0 percent per annum.  A small reduction was anticipated in mid year 2020 to account for the reduction in some of the storage after the sale of surplus equipment.  Also includes projected property management fees</a:t>
            </a:r>
            <a:r>
              <a:rPr lang="en-US" sz="2400" dirty="0" smtClean="0"/>
              <a:t>.</a:t>
            </a:r>
          </a:p>
          <a:p>
            <a:pPr marL="457200" indent="-457200">
              <a:buClr>
                <a:srgbClr val="00B0F0"/>
              </a:buClr>
              <a:buFont typeface="Arial" panose="020B0604020202020204" pitchFamily="34" charset="0"/>
              <a:buChar char="•"/>
            </a:pPr>
            <a:endParaRPr lang="en-US" sz="2400" dirty="0"/>
          </a:p>
          <a:p>
            <a:pPr marL="457200" indent="-457200">
              <a:buClr>
                <a:srgbClr val="00B0F0"/>
              </a:buClr>
              <a:buFont typeface="Arial" panose="020B0604020202020204" pitchFamily="34" charset="0"/>
              <a:buChar char="•"/>
            </a:pPr>
            <a:r>
              <a:rPr lang="en-US" sz="2400" dirty="0"/>
              <a:t>Supplies and Other – Based on actual 2019 expense inflated at 1.0 percent per annum.  The majority of these expenses include repairs and maintenance, yard upkeep and gardening for </a:t>
            </a:r>
            <a:r>
              <a:rPr lang="en-US" sz="2400" dirty="0" smtClean="0"/>
              <a:t>TLHCD properties</a:t>
            </a:r>
            <a:r>
              <a:rPr lang="en-US" sz="2400" dirty="0"/>
              <a:t>, IT and computer services, office supplies and Board support expense.</a:t>
            </a:r>
          </a:p>
          <a:p>
            <a:endParaRPr lang="en-US" sz="2400" dirty="0"/>
          </a:p>
        </p:txBody>
      </p:sp>
      <p:sp>
        <p:nvSpPr>
          <p:cNvPr id="3" name="Title 2">
            <a:extLst>
              <a:ext uri="{FF2B5EF4-FFF2-40B4-BE49-F238E27FC236}">
                <a16:creationId xmlns:a16="http://schemas.microsoft.com/office/drawing/2014/main" xmlns="" id="{1C8D74DA-90AC-48E4-8ACA-1497878ECE39}"/>
              </a:ext>
            </a:extLst>
          </p:cNvPr>
          <p:cNvSpPr>
            <a:spLocks noGrp="1"/>
          </p:cNvSpPr>
          <p:nvPr>
            <p:ph type="title"/>
          </p:nvPr>
        </p:nvSpPr>
        <p:spPr/>
        <p:txBody>
          <a:bodyPr>
            <a:normAutofit fontScale="90000"/>
          </a:bodyPr>
          <a:lstStyle/>
          <a:p>
            <a:r>
              <a:rPr lang="en-US" dirty="0">
                <a:solidFill>
                  <a:srgbClr val="00B0F0"/>
                </a:solidFill>
              </a:rPr>
              <a:t>FYE June 30, 2020 – Footnotes to Slide 8 (Operating Expense Assumptions) </a:t>
            </a:r>
            <a:endParaRPr lang="en-US" dirty="0"/>
          </a:p>
        </p:txBody>
      </p:sp>
      <p:sp>
        <p:nvSpPr>
          <p:cNvPr id="4" name="TextBox 3">
            <a:extLst>
              <a:ext uri="{FF2B5EF4-FFF2-40B4-BE49-F238E27FC236}">
                <a16:creationId xmlns:a16="http://schemas.microsoft.com/office/drawing/2014/main" xmlns="" id="{869EB279-E850-48C8-8197-E9F7D8B6A692}"/>
              </a:ext>
            </a:extLst>
          </p:cNvPr>
          <p:cNvSpPr txBox="1"/>
          <p:nvPr/>
        </p:nvSpPr>
        <p:spPr>
          <a:xfrm>
            <a:off x="11576304" y="6400800"/>
            <a:ext cx="473455" cy="369332"/>
          </a:xfrm>
          <a:prstGeom prst="rect">
            <a:avLst/>
          </a:prstGeom>
          <a:noFill/>
        </p:spPr>
        <p:txBody>
          <a:bodyPr wrap="square" rtlCol="0">
            <a:spAutoFit/>
          </a:bodyPr>
          <a:lstStyle/>
          <a:p>
            <a:r>
              <a:rPr lang="en-US" dirty="0" smtClean="0"/>
              <a:t>15</a:t>
            </a:r>
            <a:endParaRPr lang="en-US" dirty="0"/>
          </a:p>
        </p:txBody>
      </p:sp>
    </p:spTree>
    <p:extLst>
      <p:ext uri="{BB962C8B-B14F-4D97-AF65-F5344CB8AC3E}">
        <p14:creationId xmlns:p14="http://schemas.microsoft.com/office/powerpoint/2010/main" val="29242903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62023675-F575-4413-9E13-502664175049}"/>
              </a:ext>
            </a:extLst>
          </p:cNvPr>
          <p:cNvSpPr>
            <a:spLocks noGrp="1"/>
          </p:cNvSpPr>
          <p:nvPr>
            <p:ph idx="1"/>
          </p:nvPr>
        </p:nvSpPr>
        <p:spPr/>
        <p:txBody>
          <a:bodyPr>
            <a:normAutofit/>
          </a:bodyPr>
          <a:lstStyle/>
          <a:p>
            <a:pPr marL="514350" indent="-514350">
              <a:buClr>
                <a:srgbClr val="00B0F0"/>
              </a:buClr>
              <a:buFont typeface="+mj-lt"/>
              <a:buAutoNum type="arabicPeriod" startAt="12"/>
            </a:pPr>
            <a:r>
              <a:rPr lang="en-US" sz="2600" dirty="0"/>
              <a:t>Capital </a:t>
            </a:r>
            <a:r>
              <a:rPr lang="en-US" sz="2600" dirty="0" smtClean="0"/>
              <a:t>Expenditures -  </a:t>
            </a:r>
            <a:r>
              <a:rPr lang="en-US" sz="2600" dirty="0"/>
              <a:t>Fiscal year 2020 is based on estimated projects to </a:t>
            </a:r>
            <a:r>
              <a:rPr lang="en-US" sz="2600" dirty="0" smtClean="0"/>
              <a:t>meet </a:t>
            </a:r>
            <a:r>
              <a:rPr lang="en-US" sz="2600" dirty="0"/>
              <a:t>2020 seismic </a:t>
            </a:r>
            <a:r>
              <a:rPr lang="en-US" sz="2600" dirty="0" smtClean="0"/>
              <a:t>requirements necessary to achieve 2030 status.  Payments for chillers along with the installation costs have been delayed from FYE 2019 and added to this budget. </a:t>
            </a:r>
            <a:endParaRPr lang="en-US" sz="2600" dirty="0"/>
          </a:p>
          <a:p>
            <a:endParaRPr lang="en-US" dirty="0"/>
          </a:p>
        </p:txBody>
      </p:sp>
      <p:sp>
        <p:nvSpPr>
          <p:cNvPr id="3" name="Title 2">
            <a:extLst>
              <a:ext uri="{FF2B5EF4-FFF2-40B4-BE49-F238E27FC236}">
                <a16:creationId xmlns:a16="http://schemas.microsoft.com/office/drawing/2014/main" xmlns="" id="{376656B4-A392-4519-8E77-49929AB1B26A}"/>
              </a:ext>
            </a:extLst>
          </p:cNvPr>
          <p:cNvSpPr>
            <a:spLocks noGrp="1"/>
          </p:cNvSpPr>
          <p:nvPr>
            <p:ph type="title"/>
          </p:nvPr>
        </p:nvSpPr>
        <p:spPr/>
        <p:txBody>
          <a:bodyPr>
            <a:normAutofit fontScale="90000"/>
          </a:bodyPr>
          <a:lstStyle/>
          <a:p>
            <a:r>
              <a:rPr lang="en-US" dirty="0">
                <a:solidFill>
                  <a:srgbClr val="00B0F0"/>
                </a:solidFill>
              </a:rPr>
              <a:t>FYE June 30, 2020 – Footnotes to Slide 8 (</a:t>
            </a:r>
            <a:r>
              <a:rPr lang="en-US" dirty="0" err="1">
                <a:solidFill>
                  <a:srgbClr val="00B0F0"/>
                </a:solidFill>
              </a:rPr>
              <a:t>Nonoperating</a:t>
            </a:r>
            <a:r>
              <a:rPr lang="en-US" dirty="0">
                <a:solidFill>
                  <a:srgbClr val="00B0F0"/>
                </a:solidFill>
              </a:rPr>
              <a:t> Expense </a:t>
            </a:r>
            <a:r>
              <a:rPr lang="en-US" dirty="0" smtClean="0">
                <a:solidFill>
                  <a:srgbClr val="00B0F0"/>
                </a:solidFill>
              </a:rPr>
              <a:t>Assumptions)</a:t>
            </a:r>
            <a:endParaRPr lang="en-US" dirty="0">
              <a:solidFill>
                <a:srgbClr val="00B0F0"/>
              </a:solidFill>
            </a:endParaRPr>
          </a:p>
        </p:txBody>
      </p:sp>
      <p:sp>
        <p:nvSpPr>
          <p:cNvPr id="4" name="TextBox 3">
            <a:extLst>
              <a:ext uri="{FF2B5EF4-FFF2-40B4-BE49-F238E27FC236}">
                <a16:creationId xmlns:a16="http://schemas.microsoft.com/office/drawing/2014/main" xmlns="" id="{5394C209-C996-4F20-B548-264EF8BA02B0}"/>
              </a:ext>
            </a:extLst>
          </p:cNvPr>
          <p:cNvSpPr txBox="1"/>
          <p:nvPr/>
        </p:nvSpPr>
        <p:spPr>
          <a:xfrm>
            <a:off x="11576304" y="6400800"/>
            <a:ext cx="473455" cy="369332"/>
          </a:xfrm>
          <a:prstGeom prst="rect">
            <a:avLst/>
          </a:prstGeom>
          <a:noFill/>
        </p:spPr>
        <p:txBody>
          <a:bodyPr wrap="square" rtlCol="0">
            <a:spAutoFit/>
          </a:bodyPr>
          <a:lstStyle/>
          <a:p>
            <a:r>
              <a:rPr lang="en-US" dirty="0" smtClean="0"/>
              <a:t>16</a:t>
            </a:r>
            <a:endParaRPr lang="en-US" dirty="0"/>
          </a:p>
        </p:txBody>
      </p:sp>
    </p:spTree>
    <p:extLst>
      <p:ext uri="{BB962C8B-B14F-4D97-AF65-F5344CB8AC3E}">
        <p14:creationId xmlns:p14="http://schemas.microsoft.com/office/powerpoint/2010/main" val="2873190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3A8F7EEB-F06C-42DD-9016-99752EB4FD9B}"/>
              </a:ext>
            </a:extLst>
          </p:cNvPr>
          <p:cNvSpPr>
            <a:spLocks noGrp="1"/>
          </p:cNvSpPr>
          <p:nvPr>
            <p:ph idx="1"/>
          </p:nvPr>
        </p:nvSpPr>
        <p:spPr/>
        <p:txBody>
          <a:bodyPr>
            <a:normAutofit lnSpcReduction="10000"/>
          </a:bodyPr>
          <a:lstStyle/>
          <a:p>
            <a:pPr marL="742950" indent="-742950">
              <a:buClr>
                <a:srgbClr val="00B0F0"/>
              </a:buClr>
              <a:buFont typeface="+mj-lt"/>
              <a:buAutoNum type="arabicPeriod" startAt="13"/>
            </a:pPr>
            <a:r>
              <a:rPr lang="en-US" sz="2600" dirty="0"/>
              <a:t>Chapter 9 </a:t>
            </a:r>
            <a:r>
              <a:rPr lang="en-US" sz="2600" dirty="0" smtClean="0"/>
              <a:t>Claims:</a:t>
            </a:r>
          </a:p>
          <a:p>
            <a:pPr defTabSz="747713">
              <a:buClr>
                <a:srgbClr val="00B0F0"/>
              </a:buClr>
            </a:pPr>
            <a:r>
              <a:rPr lang="en-US" sz="2600" dirty="0"/>
              <a:t>	</a:t>
            </a:r>
            <a:r>
              <a:rPr lang="en-US" sz="2600" b="1" dirty="0" smtClean="0"/>
              <a:t>Class </a:t>
            </a:r>
            <a:r>
              <a:rPr lang="en-US" sz="2600" b="1" dirty="0"/>
              <a:t>1 through Class 6 claims include interest and principal on the 	</a:t>
            </a:r>
            <a:r>
              <a:rPr lang="en-US" sz="2600" b="1" dirty="0" smtClean="0"/>
              <a:t>TLHCD long-term </a:t>
            </a:r>
            <a:r>
              <a:rPr lang="en-US" sz="2600" b="1" dirty="0"/>
              <a:t>debt in accordance with the Chapter 9 </a:t>
            </a:r>
            <a:r>
              <a:rPr lang="en-US" sz="2600" b="1" dirty="0" smtClean="0"/>
              <a:t>Plan of 	Adjustment. </a:t>
            </a:r>
          </a:p>
          <a:p>
            <a:pPr lvl="1" indent="0">
              <a:buNone/>
            </a:pPr>
            <a:endParaRPr lang="en-US" sz="2600" dirty="0"/>
          </a:p>
          <a:p>
            <a:pPr marL="742950" indent="-742950">
              <a:buClr>
                <a:srgbClr val="00B0F0"/>
              </a:buClr>
              <a:buFont typeface="+mj-lt"/>
              <a:buAutoNum type="arabicPeriod" startAt="13"/>
            </a:pPr>
            <a:r>
              <a:rPr lang="en-US" sz="2600" dirty="0"/>
              <a:t>Revenue Bond Reserve Funds are replenished over a two year period ending in fiscal year ending 2021</a:t>
            </a:r>
            <a:r>
              <a:rPr lang="en-US" sz="2600" dirty="0" smtClean="0"/>
              <a:t>.</a:t>
            </a:r>
          </a:p>
          <a:p>
            <a:pPr marL="742950" indent="-742950">
              <a:buFont typeface="+mj-lt"/>
              <a:buAutoNum type="arabicPeriod" startAt="13"/>
            </a:pPr>
            <a:endParaRPr lang="en-US" sz="2600" dirty="0"/>
          </a:p>
          <a:p>
            <a:pPr marL="742950" indent="-742950">
              <a:buClr>
                <a:srgbClr val="00B0F0"/>
              </a:buClr>
              <a:buFont typeface="+mj-lt"/>
              <a:buAutoNum type="arabicPeriod" startAt="13"/>
            </a:pPr>
            <a:r>
              <a:rPr lang="en-US" sz="2600" dirty="0"/>
              <a:t>Class 10 consists of general unsecured creditors in the amount of $5,000 or less who elect to receive 50% of the allowed claim within 60 days of confirmation.” Class 10 consists of all allowed unsecured claims filed for $5,000 or less.  This assumes </a:t>
            </a:r>
            <a:r>
              <a:rPr lang="en-US" sz="2600" dirty="0" smtClean="0"/>
              <a:t>the amount to be distributed will be less than $25,000.</a:t>
            </a:r>
            <a:endParaRPr lang="en-US" sz="2600" dirty="0"/>
          </a:p>
          <a:p>
            <a:pPr marL="742950" indent="-742950">
              <a:buFont typeface="+mj-lt"/>
              <a:buAutoNum type="arabicPeriod" startAt="13"/>
            </a:pPr>
            <a:endParaRPr lang="en-US" dirty="0"/>
          </a:p>
        </p:txBody>
      </p:sp>
      <p:sp>
        <p:nvSpPr>
          <p:cNvPr id="3" name="Title 2">
            <a:extLst>
              <a:ext uri="{FF2B5EF4-FFF2-40B4-BE49-F238E27FC236}">
                <a16:creationId xmlns:a16="http://schemas.microsoft.com/office/drawing/2014/main" xmlns="" id="{1211794C-D563-43DF-AE53-9DDF89CC303B}"/>
              </a:ext>
            </a:extLst>
          </p:cNvPr>
          <p:cNvSpPr>
            <a:spLocks noGrp="1"/>
          </p:cNvSpPr>
          <p:nvPr>
            <p:ph type="title"/>
          </p:nvPr>
        </p:nvSpPr>
        <p:spPr/>
        <p:txBody>
          <a:bodyPr>
            <a:normAutofit fontScale="90000"/>
          </a:bodyPr>
          <a:lstStyle/>
          <a:p>
            <a:r>
              <a:rPr lang="en-US" dirty="0">
                <a:solidFill>
                  <a:srgbClr val="00B0F0"/>
                </a:solidFill>
              </a:rPr>
              <a:t>FYE June 30, 2020 – Footnotes to Slide 8 - Chapter 9 </a:t>
            </a:r>
            <a:r>
              <a:rPr lang="en-US" dirty="0" smtClean="0">
                <a:solidFill>
                  <a:srgbClr val="00B0F0"/>
                </a:solidFill>
              </a:rPr>
              <a:t>Claims</a:t>
            </a:r>
            <a:endParaRPr lang="en-US" dirty="0">
              <a:solidFill>
                <a:srgbClr val="00B0F0"/>
              </a:solidFill>
            </a:endParaRPr>
          </a:p>
        </p:txBody>
      </p:sp>
      <p:sp>
        <p:nvSpPr>
          <p:cNvPr id="4" name="TextBox 3">
            <a:extLst>
              <a:ext uri="{FF2B5EF4-FFF2-40B4-BE49-F238E27FC236}">
                <a16:creationId xmlns:a16="http://schemas.microsoft.com/office/drawing/2014/main" xmlns="" id="{A210A2FF-44BA-4A4E-B44B-04E6A117D496}"/>
              </a:ext>
            </a:extLst>
          </p:cNvPr>
          <p:cNvSpPr txBox="1"/>
          <p:nvPr/>
        </p:nvSpPr>
        <p:spPr>
          <a:xfrm>
            <a:off x="11576304" y="6400800"/>
            <a:ext cx="473455" cy="369332"/>
          </a:xfrm>
          <a:prstGeom prst="rect">
            <a:avLst/>
          </a:prstGeom>
          <a:noFill/>
        </p:spPr>
        <p:txBody>
          <a:bodyPr wrap="square" rtlCol="0">
            <a:spAutoFit/>
          </a:bodyPr>
          <a:lstStyle/>
          <a:p>
            <a:r>
              <a:rPr lang="en-US" dirty="0" smtClean="0"/>
              <a:t>17</a:t>
            </a:r>
            <a:endParaRPr lang="en-US" dirty="0"/>
          </a:p>
        </p:txBody>
      </p:sp>
    </p:spTree>
    <p:extLst>
      <p:ext uri="{BB962C8B-B14F-4D97-AF65-F5344CB8AC3E}">
        <p14:creationId xmlns:p14="http://schemas.microsoft.com/office/powerpoint/2010/main" val="38353952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B25E8022-D607-4BD5-822E-0B6C56A562C5}"/>
              </a:ext>
            </a:extLst>
          </p:cNvPr>
          <p:cNvSpPr>
            <a:spLocks noGrp="1"/>
          </p:cNvSpPr>
          <p:nvPr>
            <p:ph idx="1"/>
          </p:nvPr>
        </p:nvSpPr>
        <p:spPr/>
        <p:txBody>
          <a:bodyPr/>
          <a:lstStyle/>
          <a:p>
            <a:pPr marL="514350" indent="-514350">
              <a:buClr>
                <a:srgbClr val="00B0F0"/>
              </a:buClr>
              <a:buFont typeface="+mj-lt"/>
              <a:buAutoNum type="arabicPeriod" startAt="16"/>
            </a:pPr>
            <a:r>
              <a:rPr lang="en-US" sz="2400" dirty="0" smtClean="0"/>
              <a:t>Class 8 Claims are not included in the 2020 budget, but will be paid in later years in accordance with the Bankruptcy Chapter 9 Plan of Adjustment.</a:t>
            </a:r>
          </a:p>
          <a:p>
            <a:pPr marL="514350" indent="-514350">
              <a:buClr>
                <a:srgbClr val="00B0F0"/>
              </a:buClr>
              <a:buFont typeface="+mj-lt"/>
              <a:buAutoNum type="arabicPeriod" startAt="16"/>
            </a:pPr>
            <a:endParaRPr lang="en-US" sz="2400" dirty="0"/>
          </a:p>
          <a:p>
            <a:pPr marL="514350" indent="-514350">
              <a:buClr>
                <a:srgbClr val="00B0F0"/>
              </a:buClr>
              <a:buFont typeface="+mj-lt"/>
              <a:buAutoNum type="arabicPeriod" startAt="16"/>
            </a:pPr>
            <a:r>
              <a:rPr lang="en-US" sz="2400" dirty="0" smtClean="0"/>
              <a:t>The goal of the Cash Reserves </a:t>
            </a:r>
            <a:r>
              <a:rPr lang="en-US" sz="2400" dirty="0"/>
              <a:t>reflects disbursements from revenues to a cash reserve account of approximately 180 days of expenses.  </a:t>
            </a:r>
            <a:r>
              <a:rPr lang="en-US" sz="2400" dirty="0" smtClean="0"/>
              <a:t>TLHCD </a:t>
            </a:r>
            <a:r>
              <a:rPr lang="en-US" sz="2400" dirty="0"/>
              <a:t>needs to </a:t>
            </a:r>
            <a:r>
              <a:rPr lang="en-US" sz="2400" dirty="0" smtClean="0"/>
              <a:t>maintain a </a:t>
            </a:r>
            <a:r>
              <a:rPr lang="en-US" sz="2400" dirty="0"/>
              <a:t>reserve as a matter of prudent financial </a:t>
            </a:r>
            <a:r>
              <a:rPr lang="en-US" sz="2400" dirty="0" smtClean="0"/>
              <a:t>management, however, this reserve will not be fully achievable during this coming fiscal year. (The 180 day reserve </a:t>
            </a:r>
            <a:r>
              <a:rPr lang="en-US" sz="2400" dirty="0"/>
              <a:t>is less than what other financially sound </a:t>
            </a:r>
            <a:r>
              <a:rPr lang="en-US" sz="2400" dirty="0" smtClean="0"/>
              <a:t>districts </a:t>
            </a:r>
            <a:r>
              <a:rPr lang="en-US" sz="2400" dirty="0"/>
              <a:t>typically maintain</a:t>
            </a:r>
            <a:r>
              <a:rPr lang="en-US" sz="2400" dirty="0" smtClean="0"/>
              <a:t>.)</a:t>
            </a:r>
            <a:endParaRPr lang="en-US" sz="2400" dirty="0"/>
          </a:p>
          <a:p>
            <a:endParaRPr lang="en-US" dirty="0"/>
          </a:p>
        </p:txBody>
      </p:sp>
      <p:sp>
        <p:nvSpPr>
          <p:cNvPr id="3" name="Title 2">
            <a:extLst>
              <a:ext uri="{FF2B5EF4-FFF2-40B4-BE49-F238E27FC236}">
                <a16:creationId xmlns:a16="http://schemas.microsoft.com/office/drawing/2014/main" xmlns="" id="{32F750BF-392F-4193-A6C7-94EBDBED1FF3}"/>
              </a:ext>
            </a:extLst>
          </p:cNvPr>
          <p:cNvSpPr>
            <a:spLocks noGrp="1"/>
          </p:cNvSpPr>
          <p:nvPr>
            <p:ph type="title"/>
          </p:nvPr>
        </p:nvSpPr>
        <p:spPr/>
        <p:txBody>
          <a:bodyPr>
            <a:normAutofit fontScale="90000"/>
          </a:bodyPr>
          <a:lstStyle/>
          <a:p>
            <a:r>
              <a:rPr lang="en-US" dirty="0">
                <a:solidFill>
                  <a:srgbClr val="00B0F0"/>
                </a:solidFill>
              </a:rPr>
              <a:t>FYE June 30, 2020 – Footnotes to Slide 8 – </a:t>
            </a:r>
            <a:r>
              <a:rPr lang="en-US" dirty="0" smtClean="0">
                <a:solidFill>
                  <a:srgbClr val="00B0F0"/>
                </a:solidFill>
              </a:rPr>
              <a:t>Chapter 9 Claims and Cash Reserve </a:t>
            </a:r>
            <a:endParaRPr lang="en-US" dirty="0">
              <a:solidFill>
                <a:srgbClr val="00B0F0"/>
              </a:solidFill>
            </a:endParaRPr>
          </a:p>
        </p:txBody>
      </p:sp>
      <p:sp>
        <p:nvSpPr>
          <p:cNvPr id="4" name="TextBox 3">
            <a:extLst>
              <a:ext uri="{FF2B5EF4-FFF2-40B4-BE49-F238E27FC236}">
                <a16:creationId xmlns:a16="http://schemas.microsoft.com/office/drawing/2014/main" xmlns="" id="{BACBB80D-6BCC-4EB2-8A67-FDED71638694}"/>
              </a:ext>
            </a:extLst>
          </p:cNvPr>
          <p:cNvSpPr txBox="1"/>
          <p:nvPr/>
        </p:nvSpPr>
        <p:spPr>
          <a:xfrm>
            <a:off x="11576304" y="6400800"/>
            <a:ext cx="473455" cy="646331"/>
          </a:xfrm>
          <a:prstGeom prst="rect">
            <a:avLst/>
          </a:prstGeom>
          <a:noFill/>
        </p:spPr>
        <p:txBody>
          <a:bodyPr wrap="square" rtlCol="0">
            <a:spAutoFit/>
          </a:bodyPr>
          <a:lstStyle/>
          <a:p>
            <a:r>
              <a:rPr lang="en-US" dirty="0" smtClean="0"/>
              <a:t>18</a:t>
            </a:r>
          </a:p>
          <a:p>
            <a:endParaRPr lang="en-US" dirty="0"/>
          </a:p>
        </p:txBody>
      </p:sp>
    </p:spTree>
    <p:extLst>
      <p:ext uri="{BB962C8B-B14F-4D97-AF65-F5344CB8AC3E}">
        <p14:creationId xmlns:p14="http://schemas.microsoft.com/office/powerpoint/2010/main" val="2281423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 cstate="print">
            <a:lum bright="70000" contrast="-70000"/>
            <a:extLst>
              <a:ext uri="{28A0092B-C50C-407E-A947-70E740481C1C}">
                <a14:useLocalDpi xmlns:a14="http://schemas.microsoft.com/office/drawing/2010/main"/>
              </a:ext>
            </a:extLst>
          </a:blip>
          <a:srcRect/>
          <a:stretch/>
        </p:blipFill>
        <p:spPr>
          <a:xfrm>
            <a:off x="0" y="1"/>
            <a:ext cx="12192000" cy="6870700"/>
          </a:xfrm>
          <a:prstGeom prst="rect">
            <a:avLst/>
          </a:prstGeom>
          <a:solidFill>
            <a:schemeClr val="bg2">
              <a:lumMod val="90000"/>
            </a:schemeClr>
          </a:solidFill>
          <a:effectLst>
            <a:outerShdw blurRad="50800" dist="50800" dir="5400000" algn="ctr" rotWithShape="0">
              <a:schemeClr val="bg2">
                <a:lumMod val="90000"/>
              </a:schemeClr>
            </a:outerShdw>
          </a:effectLst>
        </p:spPr>
      </p:pic>
      <p:sp>
        <p:nvSpPr>
          <p:cNvPr id="6" name="Text Placeholder 3"/>
          <p:cNvSpPr txBox="1">
            <a:spLocks/>
          </p:cNvSpPr>
          <p:nvPr/>
        </p:nvSpPr>
        <p:spPr>
          <a:xfrm>
            <a:off x="1898380" y="1643165"/>
            <a:ext cx="9310763" cy="4693840"/>
          </a:xfrm>
          <a:prstGeom prst="rect">
            <a:avLst/>
          </a:prstGeom>
          <a:noFill/>
        </p:spPr>
        <p:txBody>
          <a:bodyPr>
            <a:noAutofit/>
          </a:bodyPr>
          <a:lstStyle>
            <a:lvl1pPr marL="274313" indent="-228594" algn="l" defTabSz="914377" rtl="0" eaLnBrk="1" latinLnBrk="0" hangingPunct="1">
              <a:lnSpc>
                <a:spcPct val="90000"/>
              </a:lnSpc>
              <a:spcBef>
                <a:spcPts val="1800"/>
              </a:spcBef>
              <a:buSzPct val="100000"/>
              <a:buFont typeface="Arial" pitchFamily="34" charset="0"/>
              <a:buChar char="•"/>
              <a:defRPr sz="2000" kern="1200">
                <a:solidFill>
                  <a:schemeClr val="accent2">
                    <a:lumMod val="50000"/>
                  </a:schemeClr>
                </a:solidFill>
                <a:latin typeface="+mn-lt"/>
                <a:ea typeface="+mn-ea"/>
                <a:cs typeface="+mn-cs"/>
              </a:defRPr>
            </a:lvl1pPr>
            <a:lvl2pPr marL="548626" indent="-228594" algn="l" defTabSz="914377" rtl="0" eaLnBrk="1" latinLnBrk="0" hangingPunct="1">
              <a:lnSpc>
                <a:spcPct val="90000"/>
              </a:lnSpc>
              <a:spcBef>
                <a:spcPts val="1000"/>
              </a:spcBef>
              <a:buSzPct val="100000"/>
              <a:buFont typeface="Arial" pitchFamily="34" charset="0"/>
              <a:buChar char="•"/>
              <a:defRPr sz="1800" kern="1200">
                <a:solidFill>
                  <a:schemeClr val="accent2">
                    <a:lumMod val="50000"/>
                  </a:schemeClr>
                </a:solidFill>
                <a:latin typeface="+mn-lt"/>
                <a:ea typeface="+mn-ea"/>
                <a:cs typeface="+mn-cs"/>
              </a:defRPr>
            </a:lvl2pPr>
            <a:lvl3pPr marL="822939" indent="-228594" algn="l" defTabSz="914377" rtl="0" eaLnBrk="1" latinLnBrk="0" hangingPunct="1">
              <a:lnSpc>
                <a:spcPct val="90000"/>
              </a:lnSpc>
              <a:spcBef>
                <a:spcPts val="800"/>
              </a:spcBef>
              <a:buSzPct val="100000"/>
              <a:buFont typeface="Arial" pitchFamily="34" charset="0"/>
              <a:buChar char="•"/>
              <a:defRPr sz="1600" kern="1200">
                <a:solidFill>
                  <a:schemeClr val="accent2">
                    <a:lumMod val="50000"/>
                  </a:schemeClr>
                </a:solidFill>
                <a:latin typeface="+mn-lt"/>
                <a:ea typeface="+mn-ea"/>
                <a:cs typeface="+mn-cs"/>
              </a:defRPr>
            </a:lvl3pPr>
            <a:lvl4pPr marL="1097253" indent="-228594" algn="l" defTabSz="914377"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4pPr>
            <a:lvl5pPr marL="1371566" indent="-228594" algn="l" defTabSz="914377"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5pPr>
            <a:lvl6pPr marL="1645879" indent="-228594" algn="l" defTabSz="914377"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6pPr>
            <a:lvl7pPr marL="1920192" indent="-228594" algn="l" defTabSz="914377"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7pPr>
            <a:lvl8pPr marL="2194505" indent="-228594" algn="l" defTabSz="914377"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8pPr>
            <a:lvl9pPr marL="2240224" indent="0" algn="l" defTabSz="914377" rtl="0" eaLnBrk="1" latinLnBrk="0" hangingPunct="1">
              <a:lnSpc>
                <a:spcPct val="90000"/>
              </a:lnSpc>
              <a:spcBef>
                <a:spcPts val="800"/>
              </a:spcBef>
              <a:buSzPct val="100000"/>
              <a:buFont typeface="Arial" pitchFamily="34" charset="0"/>
              <a:buNone/>
              <a:defRPr sz="1400" kern="1200">
                <a:solidFill>
                  <a:schemeClr val="accent2">
                    <a:lumMod val="50000"/>
                  </a:schemeClr>
                </a:solidFill>
                <a:latin typeface="+mn-lt"/>
                <a:ea typeface="+mn-ea"/>
                <a:cs typeface="+mn-cs"/>
              </a:defRPr>
            </a:lvl9pPr>
          </a:lstStyle>
          <a:p>
            <a:pPr marL="44450" indent="0">
              <a:buNone/>
              <a:tabLst>
                <a:tab pos="2105025" algn="l"/>
              </a:tabLst>
            </a:pPr>
            <a:r>
              <a:rPr lang="en-US" sz="2800" b="1" dirty="0" smtClean="0">
                <a:solidFill>
                  <a:schemeClr val="tx1"/>
                </a:solidFill>
                <a:latin typeface="Arial" charset="0"/>
                <a:ea typeface="Arial" charset="0"/>
                <a:cs typeface="Arial" charset="0"/>
              </a:rPr>
              <a:t>FYE June 30, 2020 Operating Budget</a:t>
            </a:r>
          </a:p>
          <a:p>
            <a:pPr marL="44450" indent="0">
              <a:buNone/>
              <a:tabLst>
                <a:tab pos="2105025" algn="l"/>
              </a:tabLst>
            </a:pPr>
            <a:r>
              <a:rPr lang="en-US" sz="2800" b="1" dirty="0" smtClean="0">
                <a:solidFill>
                  <a:schemeClr val="tx1"/>
                </a:solidFill>
                <a:latin typeface="Arial" charset="0"/>
                <a:ea typeface="Arial" charset="0"/>
                <a:cs typeface="Arial" charset="0"/>
              </a:rPr>
              <a:t>FYE </a:t>
            </a:r>
            <a:r>
              <a:rPr lang="en-US" sz="2800" b="1" dirty="0">
                <a:solidFill>
                  <a:schemeClr val="tx1"/>
                </a:solidFill>
                <a:latin typeface="Arial" charset="0"/>
                <a:ea typeface="Arial" charset="0"/>
                <a:cs typeface="Arial" charset="0"/>
              </a:rPr>
              <a:t>June 30, 2020 </a:t>
            </a:r>
            <a:r>
              <a:rPr lang="en-US" sz="2800" b="1" dirty="0" smtClean="0">
                <a:solidFill>
                  <a:schemeClr val="tx1"/>
                </a:solidFill>
                <a:latin typeface="Arial" charset="0"/>
                <a:ea typeface="Arial" charset="0"/>
                <a:cs typeface="Arial" charset="0"/>
              </a:rPr>
              <a:t>Statement of Cash Flows </a:t>
            </a:r>
            <a:r>
              <a:rPr lang="en-US" sz="2800" b="1" dirty="0">
                <a:solidFill>
                  <a:schemeClr val="tx1"/>
                </a:solidFill>
                <a:latin typeface="Arial" charset="0"/>
                <a:ea typeface="Arial" charset="0"/>
                <a:cs typeface="Arial" charset="0"/>
              </a:rPr>
              <a:t>Budget</a:t>
            </a:r>
          </a:p>
          <a:p>
            <a:pPr marL="44450" indent="0">
              <a:buNone/>
              <a:tabLst>
                <a:tab pos="2105025" algn="l"/>
              </a:tabLst>
            </a:pPr>
            <a:endParaRPr lang="en-US" sz="2800" b="1" dirty="0">
              <a:solidFill>
                <a:schemeClr val="tx1"/>
              </a:solidFill>
              <a:latin typeface="Arial" charset="0"/>
              <a:ea typeface="Arial" charset="0"/>
              <a:cs typeface="Arial" charset="0"/>
            </a:endParaRPr>
          </a:p>
          <a:p>
            <a:pPr marL="44450" indent="0">
              <a:buNone/>
              <a:tabLst>
                <a:tab pos="2105025" algn="l"/>
              </a:tabLst>
            </a:pPr>
            <a:r>
              <a:rPr lang="en-US" sz="2400" dirty="0">
                <a:solidFill>
                  <a:schemeClr val="tx1"/>
                </a:solidFill>
                <a:latin typeface="Arial" charset="0"/>
                <a:ea typeface="Arial" charset="0"/>
                <a:cs typeface="Arial" charset="0"/>
              </a:rPr>
              <a:t>Summary of Services</a:t>
            </a:r>
          </a:p>
          <a:p>
            <a:pPr marL="44450" indent="0">
              <a:buNone/>
              <a:tabLst>
                <a:tab pos="2105025" algn="l"/>
              </a:tabLst>
            </a:pPr>
            <a:r>
              <a:rPr lang="en-US" sz="2400" dirty="0">
                <a:solidFill>
                  <a:schemeClr val="tx1"/>
                </a:solidFill>
                <a:latin typeface="Arial" charset="0"/>
                <a:ea typeface="Arial" charset="0"/>
                <a:cs typeface="Arial" charset="0"/>
              </a:rPr>
              <a:t>Financials Results</a:t>
            </a:r>
          </a:p>
          <a:p>
            <a:pPr marL="44450" indent="0">
              <a:buNone/>
              <a:tabLst>
                <a:tab pos="2105025" algn="l"/>
              </a:tabLst>
            </a:pPr>
            <a:r>
              <a:rPr lang="en-US" sz="2400" dirty="0">
                <a:solidFill>
                  <a:schemeClr val="tx1"/>
                </a:solidFill>
                <a:latin typeface="Arial" charset="0"/>
                <a:ea typeface="Arial" charset="0"/>
                <a:cs typeface="Arial" charset="0"/>
              </a:rPr>
              <a:t>Financial Projection Assumptions</a:t>
            </a:r>
          </a:p>
          <a:p>
            <a:pPr marL="44450" indent="0">
              <a:buNone/>
              <a:tabLst>
                <a:tab pos="2105025" algn="l"/>
              </a:tabLst>
            </a:pPr>
            <a:endParaRPr lang="en-US" sz="2400" dirty="0">
              <a:solidFill>
                <a:schemeClr val="bg1"/>
              </a:solidFill>
              <a:latin typeface="Arial" charset="0"/>
              <a:ea typeface="Arial" charset="0"/>
              <a:cs typeface="Arial" charset="0"/>
            </a:endParaRPr>
          </a:p>
        </p:txBody>
      </p:sp>
      <p:sp>
        <p:nvSpPr>
          <p:cNvPr id="7" name="Text Placeholder 3"/>
          <p:cNvSpPr txBox="1">
            <a:spLocks/>
          </p:cNvSpPr>
          <p:nvPr/>
        </p:nvSpPr>
        <p:spPr>
          <a:xfrm>
            <a:off x="1898380" y="654338"/>
            <a:ext cx="7383842" cy="1036239"/>
          </a:xfrm>
          <a:prstGeom prst="rect">
            <a:avLst/>
          </a:prstGeom>
        </p:spPr>
        <p:txBody>
          <a:bodyPr>
            <a:noAutofit/>
          </a:bodyPr>
          <a:lstStyle>
            <a:lvl1pPr marL="274313" indent="-228594" algn="l" defTabSz="914377" rtl="0" eaLnBrk="1" latinLnBrk="0" hangingPunct="1">
              <a:lnSpc>
                <a:spcPct val="90000"/>
              </a:lnSpc>
              <a:spcBef>
                <a:spcPts val="1800"/>
              </a:spcBef>
              <a:buSzPct val="100000"/>
              <a:buFont typeface="Arial" pitchFamily="34" charset="0"/>
              <a:buChar char="•"/>
              <a:defRPr sz="2000" kern="1200">
                <a:solidFill>
                  <a:schemeClr val="accent2">
                    <a:lumMod val="50000"/>
                  </a:schemeClr>
                </a:solidFill>
                <a:latin typeface="+mn-lt"/>
                <a:ea typeface="+mn-ea"/>
                <a:cs typeface="+mn-cs"/>
              </a:defRPr>
            </a:lvl1pPr>
            <a:lvl2pPr marL="548626" indent="-228594" algn="l" defTabSz="914377" rtl="0" eaLnBrk="1" latinLnBrk="0" hangingPunct="1">
              <a:lnSpc>
                <a:spcPct val="90000"/>
              </a:lnSpc>
              <a:spcBef>
                <a:spcPts val="1000"/>
              </a:spcBef>
              <a:buSzPct val="100000"/>
              <a:buFont typeface="Arial" pitchFamily="34" charset="0"/>
              <a:buChar char="•"/>
              <a:defRPr sz="1800" kern="1200">
                <a:solidFill>
                  <a:schemeClr val="accent2">
                    <a:lumMod val="50000"/>
                  </a:schemeClr>
                </a:solidFill>
                <a:latin typeface="+mn-lt"/>
                <a:ea typeface="+mn-ea"/>
                <a:cs typeface="+mn-cs"/>
              </a:defRPr>
            </a:lvl2pPr>
            <a:lvl3pPr marL="822939" indent="-228594" algn="l" defTabSz="914377" rtl="0" eaLnBrk="1" latinLnBrk="0" hangingPunct="1">
              <a:lnSpc>
                <a:spcPct val="90000"/>
              </a:lnSpc>
              <a:spcBef>
                <a:spcPts val="800"/>
              </a:spcBef>
              <a:buSzPct val="100000"/>
              <a:buFont typeface="Arial" pitchFamily="34" charset="0"/>
              <a:buChar char="•"/>
              <a:defRPr sz="1600" kern="1200">
                <a:solidFill>
                  <a:schemeClr val="accent2">
                    <a:lumMod val="50000"/>
                  </a:schemeClr>
                </a:solidFill>
                <a:latin typeface="+mn-lt"/>
                <a:ea typeface="+mn-ea"/>
                <a:cs typeface="+mn-cs"/>
              </a:defRPr>
            </a:lvl3pPr>
            <a:lvl4pPr marL="1097253" indent="-228594" algn="l" defTabSz="914377"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4pPr>
            <a:lvl5pPr marL="1371566" indent="-228594" algn="l" defTabSz="914377"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5pPr>
            <a:lvl6pPr marL="1645879" indent="-228594" algn="l" defTabSz="914377"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6pPr>
            <a:lvl7pPr marL="1920192" indent="-228594" algn="l" defTabSz="914377"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7pPr>
            <a:lvl8pPr marL="2194505" indent="-228594" algn="l" defTabSz="914377"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8pPr>
            <a:lvl9pPr marL="2240224" indent="0" algn="l" defTabSz="914377" rtl="0" eaLnBrk="1" latinLnBrk="0" hangingPunct="1">
              <a:lnSpc>
                <a:spcPct val="90000"/>
              </a:lnSpc>
              <a:spcBef>
                <a:spcPts val="800"/>
              </a:spcBef>
              <a:buSzPct val="100000"/>
              <a:buFont typeface="Arial" pitchFamily="34" charset="0"/>
              <a:buNone/>
              <a:defRPr sz="1400" kern="1200">
                <a:solidFill>
                  <a:schemeClr val="accent2">
                    <a:lumMod val="50000"/>
                  </a:schemeClr>
                </a:solidFill>
                <a:latin typeface="+mn-lt"/>
                <a:ea typeface="+mn-ea"/>
                <a:cs typeface="+mn-cs"/>
              </a:defRPr>
            </a:lvl9pPr>
          </a:lstStyle>
          <a:p>
            <a:pPr marL="45719" indent="0">
              <a:buNone/>
            </a:pPr>
            <a:r>
              <a:rPr lang="en-US" sz="4400" b="1" dirty="0" smtClean="0">
                <a:solidFill>
                  <a:srgbClr val="00B0F0"/>
                </a:solidFill>
                <a:latin typeface="Arial" charset="0"/>
                <a:ea typeface="Arial" charset="0"/>
                <a:cs typeface="Arial" charset="0"/>
              </a:rPr>
              <a:t>Agenda</a:t>
            </a:r>
            <a:endParaRPr lang="en-US" sz="4400" b="1" dirty="0">
              <a:solidFill>
                <a:srgbClr val="00B0F0"/>
              </a:solidFill>
              <a:latin typeface="Arial" charset="0"/>
              <a:ea typeface="Arial" charset="0"/>
              <a:cs typeface="Arial" charset="0"/>
            </a:endParaRPr>
          </a:p>
        </p:txBody>
      </p:sp>
      <p:sp>
        <p:nvSpPr>
          <p:cNvPr id="9" name="TextBox 8">
            <a:extLst>
              <a:ext uri="{FF2B5EF4-FFF2-40B4-BE49-F238E27FC236}">
                <a16:creationId xmlns:a16="http://schemas.microsoft.com/office/drawing/2014/main" xmlns="" id="{E5478CC1-79FF-4959-AD72-05101031CB78}"/>
              </a:ext>
            </a:extLst>
          </p:cNvPr>
          <p:cNvSpPr txBox="1"/>
          <p:nvPr/>
        </p:nvSpPr>
        <p:spPr>
          <a:xfrm>
            <a:off x="11576304" y="6400800"/>
            <a:ext cx="473455" cy="369332"/>
          </a:xfrm>
          <a:prstGeom prst="rect">
            <a:avLst/>
          </a:prstGeom>
          <a:noFill/>
        </p:spPr>
        <p:txBody>
          <a:bodyPr wrap="square" rtlCol="0">
            <a:spAutoFit/>
          </a:bodyPr>
          <a:lstStyle/>
          <a:p>
            <a:r>
              <a:rPr lang="en-US" dirty="0" smtClean="0"/>
              <a:t>2</a:t>
            </a:r>
            <a:endParaRPr lang="en-US" dirty="0"/>
          </a:p>
        </p:txBody>
      </p:sp>
    </p:spTree>
    <p:extLst>
      <p:ext uri="{BB962C8B-B14F-4D97-AF65-F5344CB8AC3E}">
        <p14:creationId xmlns:p14="http://schemas.microsoft.com/office/powerpoint/2010/main" val="1855065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6B44129D-58C7-4753-A5DA-7C9658AF529A}"/>
              </a:ext>
            </a:extLst>
          </p:cNvPr>
          <p:cNvSpPr>
            <a:spLocks noGrp="1"/>
          </p:cNvSpPr>
          <p:nvPr>
            <p:ph idx="1"/>
          </p:nvPr>
        </p:nvSpPr>
        <p:spPr/>
        <p:txBody>
          <a:bodyPr>
            <a:normAutofit/>
          </a:bodyPr>
          <a:lstStyle/>
          <a:p>
            <a:r>
              <a:rPr lang="en-US" sz="2400" dirty="0"/>
              <a:t>To assist the Tulare Local Health Care </a:t>
            </a:r>
            <a:r>
              <a:rPr lang="en-US" sz="2400" dirty="0" smtClean="0"/>
              <a:t>District </a:t>
            </a:r>
            <a:r>
              <a:rPr lang="en-US" sz="2400" dirty="0"/>
              <a:t>(“TLHCD”) Board and Management to </a:t>
            </a:r>
            <a:r>
              <a:rPr lang="en-US" sz="2400" dirty="0" smtClean="0"/>
              <a:t>establish an Operating Budget that is consistent with its </a:t>
            </a:r>
            <a:r>
              <a:rPr lang="en-US" sz="2400" dirty="0"/>
              <a:t>ability to fund on-going </a:t>
            </a:r>
            <a:r>
              <a:rPr lang="en-US" sz="2400" dirty="0" smtClean="0"/>
              <a:t>TLHCD operations, pay </a:t>
            </a:r>
            <a:r>
              <a:rPr lang="en-US" sz="2400" dirty="0"/>
              <a:t>Chapter 9 </a:t>
            </a:r>
            <a:r>
              <a:rPr lang="en-US" sz="2400" dirty="0" smtClean="0"/>
              <a:t>commitments for the current fiscal year, and to be positioned to continue to support its ongoing obligations.</a:t>
            </a:r>
          </a:p>
          <a:p>
            <a:endParaRPr lang="en-US" sz="2400" dirty="0"/>
          </a:p>
          <a:p>
            <a:pPr marL="342900" indent="-342900">
              <a:buClr>
                <a:srgbClr val="00B0F0"/>
              </a:buClr>
              <a:buFont typeface="Arial" panose="020B0604020202020204" pitchFamily="34" charset="0"/>
              <a:buChar char="•"/>
            </a:pPr>
            <a:r>
              <a:rPr lang="en-US" sz="2400" dirty="0"/>
              <a:t>Project TLHCD income </a:t>
            </a:r>
            <a:r>
              <a:rPr lang="en-US" sz="2400" dirty="0" smtClean="0"/>
              <a:t>and expenses </a:t>
            </a:r>
            <a:r>
              <a:rPr lang="en-US" sz="2400" dirty="0"/>
              <a:t>and related </a:t>
            </a:r>
            <a:r>
              <a:rPr lang="en-US" sz="2400" dirty="0" smtClean="0"/>
              <a:t>benefits.</a:t>
            </a:r>
          </a:p>
          <a:p>
            <a:pPr marL="342900" indent="-342900">
              <a:buFont typeface="Arial" panose="020B0604020202020204" pitchFamily="34" charset="0"/>
              <a:buChar char="•"/>
            </a:pPr>
            <a:endParaRPr lang="en-US" sz="2400" dirty="0"/>
          </a:p>
          <a:p>
            <a:pPr marL="342900" indent="-342900">
              <a:buClr>
                <a:srgbClr val="00B0F0"/>
              </a:buClr>
              <a:buFont typeface="Arial" panose="020B0604020202020204" pitchFamily="34" charset="0"/>
              <a:buChar char="•"/>
            </a:pPr>
            <a:r>
              <a:rPr lang="en-US" sz="2400" dirty="0"/>
              <a:t>Provide projections to </a:t>
            </a:r>
            <a:r>
              <a:rPr lang="en-US" sz="2400" dirty="0" smtClean="0"/>
              <a:t>support TLHCD’s </a:t>
            </a:r>
            <a:r>
              <a:rPr lang="en-US" sz="2400" dirty="0"/>
              <a:t>short and long term cash flow </a:t>
            </a:r>
            <a:r>
              <a:rPr lang="en-US" sz="2400" dirty="0" smtClean="0"/>
              <a:t>requirements for current operations and debt service obligations.</a:t>
            </a:r>
            <a:endParaRPr lang="en-US" sz="2400" dirty="0"/>
          </a:p>
          <a:p>
            <a:endParaRPr lang="en-US" dirty="0"/>
          </a:p>
        </p:txBody>
      </p:sp>
      <p:sp>
        <p:nvSpPr>
          <p:cNvPr id="3" name="Title 2">
            <a:extLst>
              <a:ext uri="{FF2B5EF4-FFF2-40B4-BE49-F238E27FC236}">
                <a16:creationId xmlns:a16="http://schemas.microsoft.com/office/drawing/2014/main" xmlns="" id="{D96F70FA-CDE5-4BA8-A737-ED42310ED3EC}"/>
              </a:ext>
            </a:extLst>
          </p:cNvPr>
          <p:cNvSpPr>
            <a:spLocks noGrp="1"/>
          </p:cNvSpPr>
          <p:nvPr>
            <p:ph type="title"/>
          </p:nvPr>
        </p:nvSpPr>
        <p:spPr/>
        <p:txBody>
          <a:bodyPr/>
          <a:lstStyle/>
          <a:p>
            <a:r>
              <a:rPr lang="en-US" dirty="0">
                <a:solidFill>
                  <a:srgbClr val="00B0F0"/>
                </a:solidFill>
              </a:rPr>
              <a:t>FYE June 30, </a:t>
            </a:r>
            <a:r>
              <a:rPr lang="en-US" dirty="0" smtClean="0">
                <a:solidFill>
                  <a:srgbClr val="00B0F0"/>
                </a:solidFill>
              </a:rPr>
              <a:t>2020 - Objectives</a:t>
            </a:r>
            <a:endParaRPr lang="en-US" dirty="0">
              <a:solidFill>
                <a:srgbClr val="00B0F0"/>
              </a:solidFill>
            </a:endParaRPr>
          </a:p>
        </p:txBody>
      </p:sp>
      <p:sp>
        <p:nvSpPr>
          <p:cNvPr id="4" name="TextBox 3">
            <a:extLst>
              <a:ext uri="{FF2B5EF4-FFF2-40B4-BE49-F238E27FC236}">
                <a16:creationId xmlns:a16="http://schemas.microsoft.com/office/drawing/2014/main" xmlns="" id="{37F788F1-AAB0-44B6-90CF-505B74809619}"/>
              </a:ext>
            </a:extLst>
          </p:cNvPr>
          <p:cNvSpPr txBox="1"/>
          <p:nvPr/>
        </p:nvSpPr>
        <p:spPr>
          <a:xfrm>
            <a:off x="11576304" y="6400800"/>
            <a:ext cx="473455" cy="369332"/>
          </a:xfrm>
          <a:prstGeom prst="rect">
            <a:avLst/>
          </a:prstGeom>
          <a:noFill/>
        </p:spPr>
        <p:txBody>
          <a:bodyPr wrap="square" rtlCol="0">
            <a:spAutoFit/>
          </a:bodyPr>
          <a:lstStyle/>
          <a:p>
            <a:r>
              <a:rPr lang="en-US" dirty="0"/>
              <a:t>3</a:t>
            </a:r>
          </a:p>
        </p:txBody>
      </p:sp>
    </p:spTree>
    <p:extLst>
      <p:ext uri="{BB962C8B-B14F-4D97-AF65-F5344CB8AC3E}">
        <p14:creationId xmlns:p14="http://schemas.microsoft.com/office/powerpoint/2010/main" val="4376243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3449E6FF-F1BE-413C-A6F7-C74188C75100}"/>
              </a:ext>
            </a:extLst>
          </p:cNvPr>
          <p:cNvSpPr>
            <a:spLocks noGrp="1"/>
          </p:cNvSpPr>
          <p:nvPr>
            <p:ph idx="1"/>
          </p:nvPr>
        </p:nvSpPr>
        <p:spPr>
          <a:noFill/>
        </p:spPr>
        <p:txBody>
          <a:bodyPr>
            <a:normAutofit fontScale="85000" lnSpcReduction="20000"/>
          </a:bodyPr>
          <a:lstStyle/>
          <a:p>
            <a:pPr marL="457200" indent="-457200">
              <a:buClr>
                <a:srgbClr val="00B0F0"/>
              </a:buClr>
              <a:buFont typeface="Arial" panose="020B0604020202020204" pitchFamily="34" charset="0"/>
              <a:buChar char="•"/>
            </a:pPr>
            <a:r>
              <a:rPr lang="en-US" sz="2400" dirty="0" smtClean="0"/>
              <a:t>The </a:t>
            </a:r>
            <a:r>
              <a:rPr lang="en-US" sz="2400" dirty="0"/>
              <a:t>FYE 6/30/18 audited financial statements and corresponding audit grouping schedule </a:t>
            </a:r>
            <a:r>
              <a:rPr lang="en-US" sz="2400" dirty="0" smtClean="0"/>
              <a:t>were the </a:t>
            </a:r>
            <a:r>
              <a:rPr lang="en-US" sz="2400" dirty="0"/>
              <a:t>starting basis for the projected </a:t>
            </a:r>
            <a:r>
              <a:rPr lang="en-US" sz="2400" dirty="0" smtClean="0"/>
              <a:t>budgets.</a:t>
            </a:r>
          </a:p>
          <a:p>
            <a:pPr marL="457200" indent="-457200">
              <a:buClr>
                <a:srgbClr val="00B0F0"/>
              </a:buClr>
              <a:buFont typeface="Arial" panose="020B0604020202020204" pitchFamily="34" charset="0"/>
              <a:buChar char="•"/>
            </a:pPr>
            <a:endParaRPr lang="en-US" sz="2400" dirty="0"/>
          </a:p>
          <a:p>
            <a:pPr marL="457200" indent="-457200">
              <a:buClr>
                <a:srgbClr val="00B0F0"/>
              </a:buClr>
              <a:buFont typeface="Arial" panose="020B0604020202020204" pitchFamily="34" charset="0"/>
              <a:buChar char="•"/>
            </a:pPr>
            <a:r>
              <a:rPr lang="en-US" sz="2400" dirty="0" smtClean="0"/>
              <a:t>Actual </a:t>
            </a:r>
            <a:r>
              <a:rPr lang="en-US" sz="2400" dirty="0"/>
              <a:t>revenues and expenses for the eight months ending February 28, 2019 </a:t>
            </a:r>
            <a:r>
              <a:rPr lang="en-US" sz="2400" dirty="0" smtClean="0"/>
              <a:t>formed the </a:t>
            </a:r>
            <a:r>
              <a:rPr lang="en-US" sz="2400" dirty="0"/>
              <a:t>basis for projecting </a:t>
            </a:r>
            <a:r>
              <a:rPr lang="en-US" sz="2400" dirty="0" smtClean="0"/>
              <a:t>TLHCD </a:t>
            </a:r>
            <a:r>
              <a:rPr lang="en-US" sz="2400" dirty="0"/>
              <a:t>on-going future </a:t>
            </a:r>
            <a:r>
              <a:rPr lang="en-US" sz="2400" dirty="0" smtClean="0"/>
              <a:t>operations for the balance of FYE 2019 &amp; FYE 2020. </a:t>
            </a:r>
          </a:p>
          <a:p>
            <a:pPr marL="457200" indent="-457200">
              <a:buClr>
                <a:srgbClr val="00B0F0"/>
              </a:buClr>
              <a:buFont typeface="Arial" panose="020B0604020202020204" pitchFamily="34" charset="0"/>
              <a:buChar char="•"/>
            </a:pPr>
            <a:endParaRPr lang="en-US" sz="2400" dirty="0"/>
          </a:p>
          <a:p>
            <a:pPr marL="457200" indent="-457200">
              <a:buClr>
                <a:srgbClr val="00B0F0"/>
              </a:buClr>
              <a:buFont typeface="Arial" panose="020B0604020202020204" pitchFamily="34" charset="0"/>
              <a:buChar char="•"/>
            </a:pPr>
            <a:r>
              <a:rPr lang="en-US" sz="2400" dirty="0" smtClean="0"/>
              <a:t>Incorporates </a:t>
            </a:r>
            <a:r>
              <a:rPr lang="en-US" sz="2400" dirty="0"/>
              <a:t>various </a:t>
            </a:r>
            <a:r>
              <a:rPr lang="en-US" sz="2400" dirty="0" smtClean="0"/>
              <a:t>updates based on the past few months actual experience, along with adjustments </a:t>
            </a:r>
            <a:r>
              <a:rPr lang="en-US" sz="2400" dirty="0"/>
              <a:t>based on anticipated changes in </a:t>
            </a:r>
            <a:r>
              <a:rPr lang="en-US" sz="2400" dirty="0" smtClean="0"/>
              <a:t>TLHCD operations during 2020.</a:t>
            </a:r>
          </a:p>
          <a:p>
            <a:pPr marL="457200" indent="-457200">
              <a:buClr>
                <a:srgbClr val="00B0F0"/>
              </a:buClr>
              <a:buFont typeface="Arial" panose="020B0604020202020204" pitchFamily="34" charset="0"/>
              <a:buChar char="•"/>
            </a:pPr>
            <a:endParaRPr lang="en-US" sz="2400" dirty="0"/>
          </a:p>
          <a:p>
            <a:pPr marL="457200" indent="-457200">
              <a:buClr>
                <a:srgbClr val="00B0F0"/>
              </a:buClr>
              <a:buFont typeface="Arial" panose="020B0604020202020204" pitchFamily="34" charset="0"/>
              <a:buChar char="•"/>
            </a:pPr>
            <a:r>
              <a:rPr lang="en-US" sz="2400" dirty="0" smtClean="0"/>
              <a:t>Includes “carry over” from FYE 6/30/19, i.e., certain capital expenditures, full </a:t>
            </a:r>
            <a:r>
              <a:rPr lang="en-US" sz="2400" dirty="0"/>
              <a:t>use of the </a:t>
            </a:r>
            <a:r>
              <a:rPr lang="en-US" sz="2400" dirty="0" smtClean="0"/>
              <a:t>City </a:t>
            </a:r>
            <a:r>
              <a:rPr lang="en-US" sz="2400" dirty="0"/>
              <a:t>Line of </a:t>
            </a:r>
            <a:r>
              <a:rPr lang="en-US" sz="2400" dirty="0" smtClean="0"/>
              <a:t>Credit, and various transitional expenditures have been delayed to FYE 2020.  These changes support (and do not alter) the overall 10 year plan. The FYE 2020 Budget compensates for delays in the FYE 2019 activities, and as of 6/30/2020, the cash position of TLHCD will be closely aligned with the Chapter 9 Plan projections. </a:t>
            </a:r>
          </a:p>
          <a:p>
            <a:pPr marL="457200" indent="-457200">
              <a:buClr>
                <a:srgbClr val="00B0F0"/>
              </a:buClr>
              <a:buFont typeface="Arial" panose="020B0604020202020204" pitchFamily="34" charset="0"/>
              <a:buChar char="•"/>
            </a:pPr>
            <a:endParaRPr lang="en-US" sz="2400" dirty="0"/>
          </a:p>
          <a:p>
            <a:pPr marL="457200" indent="-457200">
              <a:buClr>
                <a:srgbClr val="00B0F0"/>
              </a:buClr>
              <a:buFont typeface="Arial" panose="020B0604020202020204" pitchFamily="34" charset="0"/>
              <a:buChar char="•"/>
            </a:pPr>
            <a:r>
              <a:rPr lang="en-US" sz="2400" dirty="0" smtClean="0"/>
              <a:t>Includes funds required to pay current-year  obligations related to Chapter </a:t>
            </a:r>
            <a:r>
              <a:rPr lang="en-US" sz="2400" dirty="0"/>
              <a:t>9 claims </a:t>
            </a:r>
            <a:r>
              <a:rPr lang="en-US" sz="2400" dirty="0" smtClean="0"/>
              <a:t>commitments</a:t>
            </a:r>
            <a:r>
              <a:rPr lang="en-US" dirty="0" smtClean="0"/>
              <a:t>.</a:t>
            </a:r>
            <a:endParaRPr lang="en-US" dirty="0"/>
          </a:p>
          <a:p>
            <a:endParaRPr lang="en-US" dirty="0"/>
          </a:p>
        </p:txBody>
      </p:sp>
      <p:sp>
        <p:nvSpPr>
          <p:cNvPr id="3" name="Title 2">
            <a:extLst>
              <a:ext uri="{FF2B5EF4-FFF2-40B4-BE49-F238E27FC236}">
                <a16:creationId xmlns:a16="http://schemas.microsoft.com/office/drawing/2014/main" xmlns="" id="{80703C79-8FCB-4B93-B981-AA66C270D883}"/>
              </a:ext>
            </a:extLst>
          </p:cNvPr>
          <p:cNvSpPr>
            <a:spLocks noGrp="1"/>
          </p:cNvSpPr>
          <p:nvPr>
            <p:ph type="title"/>
          </p:nvPr>
        </p:nvSpPr>
        <p:spPr/>
        <p:txBody>
          <a:bodyPr>
            <a:normAutofit/>
          </a:bodyPr>
          <a:lstStyle/>
          <a:p>
            <a:r>
              <a:rPr lang="en-US" dirty="0">
                <a:solidFill>
                  <a:srgbClr val="00B0F0"/>
                </a:solidFill>
              </a:rPr>
              <a:t>FYE June 30, </a:t>
            </a:r>
            <a:r>
              <a:rPr lang="en-US" dirty="0" smtClean="0">
                <a:solidFill>
                  <a:srgbClr val="00B0F0"/>
                </a:solidFill>
              </a:rPr>
              <a:t>2020 - Summary Analysis</a:t>
            </a:r>
            <a:r>
              <a:rPr lang="en-US" dirty="0">
                <a:solidFill>
                  <a:srgbClr val="00B0F0"/>
                </a:solidFill>
              </a:rPr>
              <a:t>: </a:t>
            </a:r>
            <a:r>
              <a:rPr lang="en-US" dirty="0" smtClean="0">
                <a:solidFill>
                  <a:srgbClr val="00B0F0"/>
                </a:solidFill>
              </a:rPr>
              <a:t>History</a:t>
            </a:r>
            <a:endParaRPr lang="en-US" dirty="0">
              <a:solidFill>
                <a:srgbClr val="00B0F0"/>
              </a:solidFill>
            </a:endParaRPr>
          </a:p>
        </p:txBody>
      </p:sp>
      <p:sp>
        <p:nvSpPr>
          <p:cNvPr id="4" name="TextBox 3">
            <a:extLst>
              <a:ext uri="{FF2B5EF4-FFF2-40B4-BE49-F238E27FC236}">
                <a16:creationId xmlns:a16="http://schemas.microsoft.com/office/drawing/2014/main" xmlns="" id="{A7A81154-F399-4362-AB06-B2031AE8BB68}"/>
              </a:ext>
            </a:extLst>
          </p:cNvPr>
          <p:cNvSpPr txBox="1"/>
          <p:nvPr/>
        </p:nvSpPr>
        <p:spPr>
          <a:xfrm>
            <a:off x="11576304" y="6400800"/>
            <a:ext cx="473455" cy="369332"/>
          </a:xfrm>
          <a:prstGeom prst="rect">
            <a:avLst/>
          </a:prstGeom>
          <a:noFill/>
        </p:spPr>
        <p:txBody>
          <a:bodyPr wrap="square" rtlCol="0">
            <a:spAutoFit/>
          </a:bodyPr>
          <a:lstStyle/>
          <a:p>
            <a:r>
              <a:rPr lang="en-US" dirty="0"/>
              <a:t>4</a:t>
            </a:r>
          </a:p>
        </p:txBody>
      </p:sp>
    </p:spTree>
    <p:extLst>
      <p:ext uri="{BB962C8B-B14F-4D97-AF65-F5344CB8AC3E}">
        <p14:creationId xmlns:p14="http://schemas.microsoft.com/office/powerpoint/2010/main" val="19837973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5DF502FB-B776-4088-B0AC-A396580EED39}"/>
              </a:ext>
            </a:extLst>
          </p:cNvPr>
          <p:cNvSpPr>
            <a:spLocks noGrp="1"/>
          </p:cNvSpPr>
          <p:nvPr>
            <p:ph type="ctrTitle"/>
          </p:nvPr>
        </p:nvSpPr>
        <p:spPr/>
        <p:txBody>
          <a:bodyPr/>
          <a:lstStyle/>
          <a:p>
            <a:r>
              <a:rPr lang="en-US" dirty="0"/>
              <a:t/>
            </a:r>
            <a:br>
              <a:rPr lang="en-US" dirty="0"/>
            </a:br>
            <a:r>
              <a:rPr lang="en-US" dirty="0">
                <a:solidFill>
                  <a:srgbClr val="00B0F0"/>
                </a:solidFill>
              </a:rPr>
              <a:t>Financial Results</a:t>
            </a:r>
            <a:r>
              <a:rPr lang="en-US" dirty="0"/>
              <a:t/>
            </a:r>
            <a:br>
              <a:rPr lang="en-US" dirty="0"/>
            </a:br>
            <a:endParaRPr lang="en-US" dirty="0"/>
          </a:p>
        </p:txBody>
      </p:sp>
      <p:sp>
        <p:nvSpPr>
          <p:cNvPr id="6" name="TextBox 5">
            <a:extLst>
              <a:ext uri="{FF2B5EF4-FFF2-40B4-BE49-F238E27FC236}">
                <a16:creationId xmlns:a16="http://schemas.microsoft.com/office/drawing/2014/main" xmlns="" id="{946F05D9-20E7-465B-82D0-EE11DF4B9088}"/>
              </a:ext>
            </a:extLst>
          </p:cNvPr>
          <p:cNvSpPr txBox="1"/>
          <p:nvPr/>
        </p:nvSpPr>
        <p:spPr>
          <a:xfrm>
            <a:off x="11576304" y="6400800"/>
            <a:ext cx="473455" cy="369332"/>
          </a:xfrm>
          <a:prstGeom prst="rect">
            <a:avLst/>
          </a:prstGeom>
          <a:noFill/>
        </p:spPr>
        <p:txBody>
          <a:bodyPr wrap="square" rtlCol="0">
            <a:spAutoFit/>
          </a:bodyPr>
          <a:lstStyle/>
          <a:p>
            <a:r>
              <a:rPr lang="en-US" dirty="0"/>
              <a:t>5</a:t>
            </a:r>
          </a:p>
        </p:txBody>
      </p:sp>
      <p:pic>
        <p:nvPicPr>
          <p:cNvPr id="2" name="Picture 1"/>
          <p:cNvPicPr>
            <a:picLocks noChangeAspect="1"/>
          </p:cNvPicPr>
          <p:nvPr/>
        </p:nvPicPr>
        <p:blipFill>
          <a:blip r:embed="rId2"/>
          <a:stretch>
            <a:fillRect/>
          </a:stretch>
        </p:blipFill>
        <p:spPr>
          <a:xfrm>
            <a:off x="516179" y="2838570"/>
            <a:ext cx="5499069" cy="701101"/>
          </a:xfrm>
          <a:prstGeom prst="rect">
            <a:avLst/>
          </a:prstGeom>
        </p:spPr>
      </p:pic>
    </p:spTree>
    <p:extLst>
      <p:ext uri="{BB962C8B-B14F-4D97-AF65-F5344CB8AC3E}">
        <p14:creationId xmlns:p14="http://schemas.microsoft.com/office/powerpoint/2010/main" val="407502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5A11E43F-7199-4153-8555-6075DFF10FD9}"/>
              </a:ext>
            </a:extLst>
          </p:cNvPr>
          <p:cNvSpPr>
            <a:spLocks noGrp="1"/>
          </p:cNvSpPr>
          <p:nvPr>
            <p:ph idx="1"/>
          </p:nvPr>
        </p:nvSpPr>
        <p:spPr/>
        <p:txBody>
          <a:bodyPr>
            <a:normAutofit/>
          </a:bodyPr>
          <a:lstStyle/>
          <a:p>
            <a:pPr marL="457200" indent="-457200">
              <a:buClr>
                <a:srgbClr val="00B0F0"/>
              </a:buClr>
              <a:buFont typeface="Arial" panose="020B0604020202020204" pitchFamily="34" charset="0"/>
              <a:buChar char="•"/>
            </a:pPr>
            <a:r>
              <a:rPr lang="en-US" sz="2400" dirty="0" smtClean="0"/>
              <a:t>Key </a:t>
            </a:r>
            <a:r>
              <a:rPr lang="en-US" sz="2400" dirty="0"/>
              <a:t>Assumptions:</a:t>
            </a:r>
          </a:p>
          <a:p>
            <a:endParaRPr lang="en-US" sz="2400" dirty="0"/>
          </a:p>
          <a:p>
            <a:pPr marL="800100" lvl="1" indent="-457200">
              <a:buClr>
                <a:srgbClr val="00B0F0"/>
              </a:buClr>
              <a:buFont typeface="Arial" panose="020B0604020202020204" pitchFamily="34" charset="0"/>
              <a:buChar char="•"/>
            </a:pPr>
            <a:r>
              <a:rPr lang="en-US" sz="2400" dirty="0"/>
              <a:t>Adventist Health </a:t>
            </a:r>
            <a:r>
              <a:rPr lang="en-US" sz="2400" dirty="0" smtClean="0"/>
              <a:t>(AH) lease income commences October 1, 2019, and all lease income will be applied against the outstanding Line of Credit (LOC) throughout the 2020 fiscal year.</a:t>
            </a:r>
          </a:p>
          <a:p>
            <a:pPr marL="800100" lvl="1" indent="-457200">
              <a:buClr>
                <a:srgbClr val="00B0F0"/>
              </a:buClr>
              <a:buFont typeface="Arial" panose="020B0604020202020204" pitchFamily="34" charset="0"/>
              <a:buChar char="•"/>
            </a:pPr>
            <a:endParaRPr lang="en-US" sz="2400" dirty="0"/>
          </a:p>
          <a:p>
            <a:pPr marL="800100" lvl="1" indent="-457200">
              <a:buClr>
                <a:srgbClr val="00B0F0"/>
              </a:buClr>
              <a:buFont typeface="Arial" panose="020B0604020202020204" pitchFamily="34" charset="0"/>
              <a:buChar char="•"/>
            </a:pPr>
            <a:r>
              <a:rPr lang="en-US" sz="2400" dirty="0"/>
              <a:t>Adventist Health </a:t>
            </a:r>
            <a:r>
              <a:rPr lang="en-US" sz="2400" dirty="0" smtClean="0"/>
              <a:t>will fund necessary capital </a:t>
            </a:r>
            <a:r>
              <a:rPr lang="en-US" sz="2400" dirty="0"/>
              <a:t>expenditures </a:t>
            </a:r>
            <a:r>
              <a:rPr lang="en-US" sz="2400" dirty="0" smtClean="0"/>
              <a:t>during 2020, and these </a:t>
            </a:r>
            <a:r>
              <a:rPr lang="en-US" sz="2400" dirty="0" err="1" smtClean="0"/>
              <a:t>fundings</a:t>
            </a:r>
            <a:r>
              <a:rPr lang="en-US" sz="2400" dirty="0" smtClean="0"/>
              <a:t> will be added to the TLHCD LOC with AH.</a:t>
            </a:r>
          </a:p>
          <a:p>
            <a:pPr marL="800100" lvl="1" indent="-457200">
              <a:buClr>
                <a:srgbClr val="00B0F0"/>
              </a:buClr>
              <a:buFont typeface="Arial" panose="020B0604020202020204" pitchFamily="34" charset="0"/>
              <a:buChar char="•"/>
            </a:pPr>
            <a:endParaRPr lang="en-US" sz="2400" dirty="0"/>
          </a:p>
          <a:p>
            <a:pPr marL="800100" lvl="1" indent="-457200">
              <a:buClr>
                <a:srgbClr val="00B0F0"/>
              </a:buClr>
              <a:buFont typeface="Arial" panose="020B0604020202020204" pitchFamily="34" charset="0"/>
              <a:buChar char="•"/>
            </a:pPr>
            <a:r>
              <a:rPr lang="en-US" sz="2400" dirty="0" smtClean="0"/>
              <a:t>The </a:t>
            </a:r>
            <a:r>
              <a:rPr lang="en-US" sz="2400" dirty="0"/>
              <a:t>City of Tulare line of credit </a:t>
            </a:r>
            <a:r>
              <a:rPr lang="en-US" sz="2400" dirty="0" smtClean="0"/>
              <a:t>will be repaid </a:t>
            </a:r>
            <a:r>
              <a:rPr lang="en-US" sz="2400" dirty="0"/>
              <a:t>in accordance with the loan </a:t>
            </a:r>
            <a:r>
              <a:rPr lang="en-US" sz="2400" dirty="0" smtClean="0"/>
              <a:t>terms, i.e., interest </a:t>
            </a:r>
            <a:r>
              <a:rPr lang="en-US" sz="2400" dirty="0"/>
              <a:t>only for </a:t>
            </a:r>
            <a:r>
              <a:rPr lang="en-US" sz="2400" dirty="0" smtClean="0"/>
              <a:t>2020, with 6-month interest payments due July 31, 2019 and January 31, 2020. </a:t>
            </a:r>
            <a:endParaRPr lang="en-US" sz="2400" dirty="0"/>
          </a:p>
        </p:txBody>
      </p:sp>
      <p:sp>
        <p:nvSpPr>
          <p:cNvPr id="3" name="Title 2">
            <a:extLst>
              <a:ext uri="{FF2B5EF4-FFF2-40B4-BE49-F238E27FC236}">
                <a16:creationId xmlns:a16="http://schemas.microsoft.com/office/drawing/2014/main" xmlns="" id="{6D201289-A817-4E61-A952-237227C9DF4C}"/>
              </a:ext>
            </a:extLst>
          </p:cNvPr>
          <p:cNvSpPr>
            <a:spLocks noGrp="1"/>
          </p:cNvSpPr>
          <p:nvPr>
            <p:ph type="title"/>
          </p:nvPr>
        </p:nvSpPr>
        <p:spPr/>
        <p:txBody>
          <a:bodyPr>
            <a:normAutofit fontScale="90000"/>
          </a:bodyPr>
          <a:lstStyle/>
          <a:p>
            <a:r>
              <a:rPr lang="en-US" dirty="0">
                <a:solidFill>
                  <a:srgbClr val="00B0F0"/>
                </a:solidFill>
              </a:rPr>
              <a:t>FYE June 30, 2020 – Summary of Analysis: Key Assumptions, Findings and </a:t>
            </a:r>
            <a:r>
              <a:rPr lang="en-US" dirty="0" smtClean="0">
                <a:solidFill>
                  <a:srgbClr val="00B0F0"/>
                </a:solidFill>
              </a:rPr>
              <a:t>Results </a:t>
            </a:r>
            <a:endParaRPr lang="en-US" dirty="0">
              <a:solidFill>
                <a:srgbClr val="00B0F0"/>
              </a:solidFill>
            </a:endParaRPr>
          </a:p>
        </p:txBody>
      </p:sp>
      <p:sp>
        <p:nvSpPr>
          <p:cNvPr id="5" name="TextBox 4">
            <a:extLst>
              <a:ext uri="{FF2B5EF4-FFF2-40B4-BE49-F238E27FC236}">
                <a16:creationId xmlns:a16="http://schemas.microsoft.com/office/drawing/2014/main" xmlns="" id="{9F7F1211-3EF4-42B6-856C-866F8458A762}"/>
              </a:ext>
            </a:extLst>
          </p:cNvPr>
          <p:cNvSpPr txBox="1"/>
          <p:nvPr/>
        </p:nvSpPr>
        <p:spPr>
          <a:xfrm>
            <a:off x="11576304" y="6400800"/>
            <a:ext cx="473455" cy="369332"/>
          </a:xfrm>
          <a:prstGeom prst="rect">
            <a:avLst/>
          </a:prstGeom>
          <a:noFill/>
        </p:spPr>
        <p:txBody>
          <a:bodyPr wrap="square" rtlCol="0">
            <a:spAutoFit/>
          </a:bodyPr>
          <a:lstStyle/>
          <a:p>
            <a:r>
              <a:rPr lang="en-US" dirty="0"/>
              <a:t>6</a:t>
            </a:r>
          </a:p>
        </p:txBody>
      </p:sp>
    </p:spTree>
    <p:extLst>
      <p:ext uri="{BB962C8B-B14F-4D97-AF65-F5344CB8AC3E}">
        <p14:creationId xmlns:p14="http://schemas.microsoft.com/office/powerpoint/2010/main" val="36013793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FB8F1D61-979D-45A0-AC09-BE3105B745A7}"/>
              </a:ext>
            </a:extLst>
          </p:cNvPr>
          <p:cNvSpPr>
            <a:spLocks noGrp="1"/>
          </p:cNvSpPr>
          <p:nvPr>
            <p:ph idx="1"/>
          </p:nvPr>
        </p:nvSpPr>
        <p:spPr>
          <a:xfrm>
            <a:off x="162559" y="1026695"/>
            <a:ext cx="11887200" cy="5374105"/>
          </a:xfrm>
        </p:spPr>
        <p:txBody>
          <a:bodyPr>
            <a:normAutofit fontScale="92500" lnSpcReduction="20000"/>
          </a:bodyPr>
          <a:lstStyle/>
          <a:p>
            <a:r>
              <a:rPr lang="en-US" sz="2400" dirty="0"/>
              <a:t>Key Assumptions:</a:t>
            </a:r>
          </a:p>
          <a:p>
            <a:endParaRPr lang="en-US" sz="2400" dirty="0"/>
          </a:p>
          <a:p>
            <a:pPr marL="800100" lvl="1" indent="-457200">
              <a:buClr>
                <a:srgbClr val="00B0F0"/>
              </a:buClr>
              <a:buFont typeface="Arial" panose="020B0604020202020204" pitchFamily="34" charset="0"/>
              <a:buChar char="•"/>
            </a:pPr>
            <a:r>
              <a:rPr lang="en-US" sz="2400" dirty="0"/>
              <a:t>Revenue Bond Reserve funds </a:t>
            </a:r>
            <a:r>
              <a:rPr lang="en-US" sz="2400" dirty="0" smtClean="0"/>
              <a:t>will continue to be replenished in FYE 2020 in </a:t>
            </a:r>
            <a:r>
              <a:rPr lang="en-US" sz="2400" dirty="0"/>
              <a:t>accordance with the Bond Indenture </a:t>
            </a:r>
            <a:r>
              <a:rPr lang="en-US" sz="2400" dirty="0" smtClean="0"/>
              <a:t>and Bond Supplement over </a:t>
            </a:r>
            <a:r>
              <a:rPr lang="en-US" sz="2400" dirty="0"/>
              <a:t>a </a:t>
            </a:r>
            <a:r>
              <a:rPr lang="en-US" sz="2400" dirty="0" smtClean="0"/>
              <a:t>2-year </a:t>
            </a:r>
            <a:r>
              <a:rPr lang="en-US" sz="2400" dirty="0"/>
              <a:t>period ending in fiscal year 2021. </a:t>
            </a:r>
            <a:endParaRPr lang="en-US" sz="2400" dirty="0" smtClean="0"/>
          </a:p>
          <a:p>
            <a:pPr marL="800100" lvl="1" indent="-457200">
              <a:buClr>
                <a:srgbClr val="00B0F0"/>
              </a:buClr>
              <a:buFont typeface="Arial" panose="020B0604020202020204" pitchFamily="34" charset="0"/>
              <a:buChar char="•"/>
            </a:pPr>
            <a:endParaRPr lang="en-US" sz="2400" dirty="0"/>
          </a:p>
          <a:p>
            <a:pPr marL="800100" lvl="1" indent="-457200">
              <a:buClr>
                <a:srgbClr val="00B0F0"/>
              </a:buClr>
              <a:buFont typeface="Arial" panose="020B0604020202020204" pitchFamily="34" charset="0"/>
              <a:buChar char="•"/>
            </a:pPr>
            <a:r>
              <a:rPr lang="en-US" sz="2400" dirty="0"/>
              <a:t>Surplus equipment and certain assets and properties are sold for approximately </a:t>
            </a:r>
            <a:r>
              <a:rPr lang="en-US" sz="2400" dirty="0" smtClean="0"/>
              <a:t>$3.0 million</a:t>
            </a:r>
          </a:p>
          <a:p>
            <a:pPr marL="800100" lvl="1" indent="-457200">
              <a:buClr>
                <a:srgbClr val="00B0F0"/>
              </a:buClr>
              <a:buFont typeface="Arial" panose="020B0604020202020204" pitchFamily="34" charset="0"/>
              <a:buChar char="•"/>
            </a:pPr>
            <a:endParaRPr lang="en-US" sz="2400" dirty="0"/>
          </a:p>
          <a:p>
            <a:pPr marL="800100" lvl="1" indent="-457200">
              <a:buClr>
                <a:srgbClr val="00B0F0"/>
              </a:buClr>
              <a:buFont typeface="Arial" panose="020B0604020202020204" pitchFamily="34" charset="0"/>
              <a:buChar char="•"/>
            </a:pPr>
            <a:r>
              <a:rPr lang="en-US" sz="2400" dirty="0"/>
              <a:t>Litigation and Avoidance recoveries </a:t>
            </a:r>
            <a:r>
              <a:rPr lang="en-US" sz="2400" dirty="0" smtClean="0"/>
              <a:t>are not projected to be fully received until  fiscal year 2021.</a:t>
            </a:r>
          </a:p>
          <a:p>
            <a:pPr marL="800100" lvl="1" indent="-457200">
              <a:buClr>
                <a:srgbClr val="00B0F0"/>
              </a:buClr>
              <a:buFont typeface="Arial" panose="020B0604020202020204" pitchFamily="34" charset="0"/>
              <a:buChar char="•"/>
            </a:pPr>
            <a:endParaRPr lang="en-US" sz="2400" dirty="0"/>
          </a:p>
          <a:p>
            <a:pPr marL="800100" lvl="1" indent="-457200">
              <a:buClr>
                <a:srgbClr val="00B0F0"/>
              </a:buClr>
              <a:buFont typeface="Arial" panose="020B0604020202020204" pitchFamily="34" charset="0"/>
              <a:buChar char="•"/>
            </a:pPr>
            <a:r>
              <a:rPr lang="en-US" sz="2400" dirty="0" smtClean="0"/>
              <a:t>Capital Expenditures to comply </a:t>
            </a:r>
            <a:r>
              <a:rPr lang="en-US" sz="2400" dirty="0"/>
              <a:t>with California seismic </a:t>
            </a:r>
            <a:r>
              <a:rPr lang="en-US" sz="2400" dirty="0" smtClean="0"/>
              <a:t>regulations in 2020 as preparation for 2030 compliance are included.</a:t>
            </a:r>
          </a:p>
          <a:p>
            <a:pPr marL="800100" lvl="1" indent="-457200">
              <a:buClr>
                <a:srgbClr val="00B0F0"/>
              </a:buClr>
              <a:buFont typeface="Arial" panose="020B0604020202020204" pitchFamily="34" charset="0"/>
              <a:buChar char="•"/>
            </a:pPr>
            <a:endParaRPr lang="en-US" sz="2400" dirty="0"/>
          </a:p>
          <a:p>
            <a:pPr marL="800100" lvl="1" indent="-457200">
              <a:buClr>
                <a:srgbClr val="00B0F0"/>
              </a:buClr>
              <a:buFont typeface="Arial" panose="020B0604020202020204" pitchFamily="34" charset="0"/>
              <a:buChar char="•"/>
            </a:pPr>
            <a:r>
              <a:rPr lang="en-US" sz="2400" dirty="0"/>
              <a:t>Basic maintenance of the </a:t>
            </a:r>
            <a:r>
              <a:rPr lang="en-US" sz="2400" dirty="0" smtClean="0"/>
              <a:t>TLHCD facilities is included.</a:t>
            </a:r>
          </a:p>
          <a:p>
            <a:pPr marL="800100" lvl="1" indent="-457200">
              <a:buClr>
                <a:srgbClr val="00B0F0"/>
              </a:buClr>
              <a:buFont typeface="Arial" panose="020B0604020202020204" pitchFamily="34" charset="0"/>
              <a:buChar char="•"/>
            </a:pPr>
            <a:endParaRPr lang="en-US" sz="2400" dirty="0"/>
          </a:p>
          <a:p>
            <a:pPr marL="800100" lvl="1" indent="-457200">
              <a:buClr>
                <a:srgbClr val="00B0F0"/>
              </a:buClr>
              <a:buFont typeface="Arial" panose="020B0604020202020204" pitchFamily="34" charset="0"/>
              <a:buChar char="•"/>
            </a:pPr>
            <a:r>
              <a:rPr lang="en-US" sz="2400" dirty="0" smtClean="0"/>
              <a:t>Inclusion of a fiscally </a:t>
            </a:r>
            <a:r>
              <a:rPr lang="en-US" sz="2400" dirty="0"/>
              <a:t>prudent cash </a:t>
            </a:r>
            <a:r>
              <a:rPr lang="en-US" sz="2400" dirty="0" smtClean="0"/>
              <a:t>reserve.</a:t>
            </a:r>
            <a:endParaRPr lang="en-US" sz="2400" dirty="0"/>
          </a:p>
        </p:txBody>
      </p:sp>
      <p:sp>
        <p:nvSpPr>
          <p:cNvPr id="3" name="Title 2">
            <a:extLst>
              <a:ext uri="{FF2B5EF4-FFF2-40B4-BE49-F238E27FC236}">
                <a16:creationId xmlns:a16="http://schemas.microsoft.com/office/drawing/2014/main" xmlns="" id="{C72AC17B-8BE6-47AC-88C4-58B6C7247789}"/>
              </a:ext>
            </a:extLst>
          </p:cNvPr>
          <p:cNvSpPr>
            <a:spLocks noGrp="1"/>
          </p:cNvSpPr>
          <p:nvPr>
            <p:ph type="title"/>
          </p:nvPr>
        </p:nvSpPr>
        <p:spPr/>
        <p:txBody>
          <a:bodyPr>
            <a:normAutofit fontScale="90000"/>
          </a:bodyPr>
          <a:lstStyle/>
          <a:p>
            <a:r>
              <a:rPr lang="en-US" dirty="0">
                <a:solidFill>
                  <a:srgbClr val="00B0F0"/>
                </a:solidFill>
              </a:rPr>
              <a:t>FYE June 30, 2020 – Summary of Analysis: Key Assumptions, Findings and Results (</a:t>
            </a:r>
            <a:r>
              <a:rPr lang="en-US" dirty="0" smtClean="0">
                <a:solidFill>
                  <a:srgbClr val="00B0F0"/>
                </a:solidFill>
              </a:rPr>
              <a:t>Continued)</a:t>
            </a:r>
            <a:endParaRPr lang="en-US" dirty="0">
              <a:solidFill>
                <a:srgbClr val="00B0F0"/>
              </a:solidFill>
            </a:endParaRPr>
          </a:p>
        </p:txBody>
      </p:sp>
      <p:sp>
        <p:nvSpPr>
          <p:cNvPr id="4" name="TextBox 3">
            <a:extLst>
              <a:ext uri="{FF2B5EF4-FFF2-40B4-BE49-F238E27FC236}">
                <a16:creationId xmlns:a16="http://schemas.microsoft.com/office/drawing/2014/main" xmlns="" id="{23761B38-9D1A-4156-9D10-13400C2B0451}"/>
              </a:ext>
            </a:extLst>
          </p:cNvPr>
          <p:cNvSpPr txBox="1"/>
          <p:nvPr/>
        </p:nvSpPr>
        <p:spPr>
          <a:xfrm>
            <a:off x="11576304" y="6400800"/>
            <a:ext cx="473455" cy="369332"/>
          </a:xfrm>
          <a:prstGeom prst="rect">
            <a:avLst/>
          </a:prstGeom>
          <a:noFill/>
        </p:spPr>
        <p:txBody>
          <a:bodyPr wrap="square" rtlCol="0">
            <a:spAutoFit/>
          </a:bodyPr>
          <a:lstStyle/>
          <a:p>
            <a:r>
              <a:rPr lang="en-US" dirty="0"/>
              <a:t>7</a:t>
            </a:r>
          </a:p>
        </p:txBody>
      </p:sp>
    </p:spTree>
    <p:extLst>
      <p:ext uri="{BB962C8B-B14F-4D97-AF65-F5344CB8AC3E}">
        <p14:creationId xmlns:p14="http://schemas.microsoft.com/office/powerpoint/2010/main" val="3060918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8AB0F22E-75A3-43B8-927B-C2D30EFA2B0F}"/>
              </a:ext>
            </a:extLst>
          </p:cNvPr>
          <p:cNvSpPr>
            <a:spLocks noGrp="1"/>
          </p:cNvSpPr>
          <p:nvPr>
            <p:ph type="title"/>
          </p:nvPr>
        </p:nvSpPr>
        <p:spPr/>
        <p:txBody>
          <a:bodyPr>
            <a:normAutofit fontScale="90000"/>
          </a:bodyPr>
          <a:lstStyle/>
          <a:p>
            <a:r>
              <a:rPr lang="en-US" dirty="0">
                <a:solidFill>
                  <a:srgbClr val="00B0F0"/>
                </a:solidFill>
              </a:rPr>
              <a:t>FYE June 30, 2020 – </a:t>
            </a:r>
            <a:r>
              <a:rPr lang="en-US" dirty="0" smtClean="0">
                <a:solidFill>
                  <a:srgbClr val="00B0F0"/>
                </a:solidFill>
              </a:rPr>
              <a:t>Tulare </a:t>
            </a:r>
            <a:r>
              <a:rPr lang="en-US" dirty="0">
                <a:solidFill>
                  <a:srgbClr val="00B0F0"/>
                </a:solidFill>
              </a:rPr>
              <a:t>Local </a:t>
            </a:r>
            <a:r>
              <a:rPr lang="en-US" dirty="0" smtClean="0">
                <a:solidFill>
                  <a:srgbClr val="00B0F0"/>
                </a:solidFill>
              </a:rPr>
              <a:t>Health Care </a:t>
            </a:r>
            <a:r>
              <a:rPr lang="en-US" dirty="0">
                <a:solidFill>
                  <a:srgbClr val="00B0F0"/>
                </a:solidFill>
              </a:rPr>
              <a:t>District – </a:t>
            </a:r>
            <a:r>
              <a:rPr lang="en-US" dirty="0" smtClean="0">
                <a:solidFill>
                  <a:srgbClr val="00B0F0"/>
                </a:solidFill>
              </a:rPr>
              <a:t>Operating Statement</a:t>
            </a:r>
            <a:endParaRPr lang="en-US" dirty="0">
              <a:solidFill>
                <a:srgbClr val="00B0F0"/>
              </a:solidFill>
            </a:endParaRPr>
          </a:p>
        </p:txBody>
      </p:sp>
      <p:sp>
        <p:nvSpPr>
          <p:cNvPr id="4" name="TextBox 3">
            <a:extLst>
              <a:ext uri="{FF2B5EF4-FFF2-40B4-BE49-F238E27FC236}">
                <a16:creationId xmlns:a16="http://schemas.microsoft.com/office/drawing/2014/main" xmlns="" id="{CE1D710E-C826-43A2-8614-8763BF884890}"/>
              </a:ext>
            </a:extLst>
          </p:cNvPr>
          <p:cNvSpPr txBox="1"/>
          <p:nvPr/>
        </p:nvSpPr>
        <p:spPr>
          <a:xfrm>
            <a:off x="11576304" y="6400800"/>
            <a:ext cx="473455" cy="369332"/>
          </a:xfrm>
          <a:prstGeom prst="rect">
            <a:avLst/>
          </a:prstGeom>
          <a:noFill/>
        </p:spPr>
        <p:txBody>
          <a:bodyPr wrap="square" rtlCol="0">
            <a:spAutoFit/>
          </a:bodyPr>
          <a:lstStyle/>
          <a:p>
            <a:r>
              <a:rPr lang="en-US" dirty="0"/>
              <a:t>8</a:t>
            </a:r>
          </a:p>
        </p:txBody>
      </p:sp>
      <p:sp>
        <p:nvSpPr>
          <p:cNvPr id="2" name="Content Placeholder 1"/>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smtClean="0"/>
          </a:p>
          <a:p>
            <a:r>
              <a:rPr lang="en-US" dirty="0"/>
              <a:t>	</a:t>
            </a:r>
            <a:r>
              <a:rPr lang="en-US" dirty="0" smtClean="0"/>
              <a:t>			</a:t>
            </a:r>
            <a:endParaRPr lang="en-US" dirty="0"/>
          </a:p>
        </p:txBody>
      </p:sp>
      <p:pic>
        <p:nvPicPr>
          <p:cNvPr id="5" name="Picture 4" descr="2020 Statement of Revenues and Expenses.pdf - Adobe Acrobat Reader DC"/>
          <p:cNvPicPr>
            <a:picLocks noChangeAspect="1"/>
          </p:cNvPicPr>
          <p:nvPr/>
        </p:nvPicPr>
        <p:blipFill rotWithShape="1">
          <a:blip r:embed="rId2">
            <a:extLst>
              <a:ext uri="{28A0092B-C50C-407E-A947-70E740481C1C}">
                <a14:useLocalDpi xmlns:a14="http://schemas.microsoft.com/office/drawing/2010/main" val="0"/>
              </a:ext>
            </a:extLst>
          </a:blip>
          <a:srcRect l="15135" t="13968" r="27571" b="1587"/>
          <a:stretch/>
        </p:blipFill>
        <p:spPr>
          <a:xfrm>
            <a:off x="2625634" y="957942"/>
            <a:ext cx="6940732" cy="5791201"/>
          </a:xfrm>
          <a:prstGeom prst="rect">
            <a:avLst/>
          </a:prstGeom>
        </p:spPr>
      </p:pic>
    </p:spTree>
    <p:extLst>
      <p:ext uri="{BB962C8B-B14F-4D97-AF65-F5344CB8AC3E}">
        <p14:creationId xmlns:p14="http://schemas.microsoft.com/office/powerpoint/2010/main" val="29922072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solidFill>
                  <a:srgbClr val="00B0F0"/>
                </a:solidFill>
              </a:rPr>
              <a:t>FYE June 30, 2020 – Tulare Local Health Care District – Statement of Cash Flows</a:t>
            </a:r>
            <a:endParaRPr lang="en-US" dirty="0"/>
          </a:p>
        </p:txBody>
      </p:sp>
      <p:sp>
        <p:nvSpPr>
          <p:cNvPr id="7" name="TextBox 6">
            <a:extLst>
              <a:ext uri="{FF2B5EF4-FFF2-40B4-BE49-F238E27FC236}">
                <a16:creationId xmlns:a16="http://schemas.microsoft.com/office/drawing/2014/main" xmlns="" id="{CE1D710E-C826-43A2-8614-8763BF884890}"/>
              </a:ext>
            </a:extLst>
          </p:cNvPr>
          <p:cNvSpPr txBox="1"/>
          <p:nvPr/>
        </p:nvSpPr>
        <p:spPr>
          <a:xfrm>
            <a:off x="11718545" y="6133292"/>
            <a:ext cx="473455" cy="923330"/>
          </a:xfrm>
          <a:prstGeom prst="rect">
            <a:avLst/>
          </a:prstGeom>
          <a:noFill/>
        </p:spPr>
        <p:txBody>
          <a:bodyPr wrap="square" rtlCol="0">
            <a:spAutoFit/>
          </a:bodyPr>
          <a:lstStyle/>
          <a:p>
            <a:pPr marL="342900" indent="-342900">
              <a:buFont typeface="+mj-lt"/>
              <a:buAutoNum type="arabicPeriod" startAt="9"/>
            </a:pPr>
            <a:endParaRPr lang="en-US" dirty="0" smtClean="0"/>
          </a:p>
          <a:p>
            <a:pPr marL="342900" indent="-342900">
              <a:buFont typeface="+mj-lt"/>
              <a:buAutoNum type="arabicPeriod" startAt="9"/>
            </a:pPr>
            <a:endParaRPr lang="en-US" dirty="0" smtClean="0"/>
          </a:p>
          <a:p>
            <a:pPr marL="342900" indent="-342900">
              <a:buFont typeface="+mj-lt"/>
              <a:buAutoNum type="arabicPeriod" startAt="9"/>
            </a:pPr>
            <a:endParaRPr lang="en-US" dirty="0"/>
          </a:p>
        </p:txBody>
      </p:sp>
      <p:sp>
        <p:nvSpPr>
          <p:cNvPr id="9" name="TextBox 8">
            <a:extLst>
              <a:ext uri="{FF2B5EF4-FFF2-40B4-BE49-F238E27FC236}">
                <a16:creationId xmlns:a16="http://schemas.microsoft.com/office/drawing/2014/main" xmlns="" id="{CE1D710E-C826-43A2-8614-8763BF884890}"/>
              </a:ext>
            </a:extLst>
          </p:cNvPr>
          <p:cNvSpPr txBox="1"/>
          <p:nvPr/>
        </p:nvSpPr>
        <p:spPr>
          <a:xfrm>
            <a:off x="11576304" y="6400800"/>
            <a:ext cx="473455" cy="369332"/>
          </a:xfrm>
          <a:prstGeom prst="rect">
            <a:avLst/>
          </a:prstGeom>
          <a:noFill/>
        </p:spPr>
        <p:txBody>
          <a:bodyPr wrap="square" rtlCol="0">
            <a:spAutoFit/>
          </a:bodyPr>
          <a:lstStyle/>
          <a:p>
            <a:r>
              <a:rPr lang="en-US" dirty="0" smtClean="0"/>
              <a:t>9</a:t>
            </a:r>
            <a:endParaRPr lang="en-US" dirty="0"/>
          </a:p>
        </p:txBody>
      </p:sp>
      <p:pic>
        <p:nvPicPr>
          <p:cNvPr id="2" name="Picture 1" descr="2020 Statement of Cash Flows.pdf - Adobe Acrobat Reader DC"/>
          <p:cNvPicPr>
            <a:picLocks noChangeAspect="1"/>
          </p:cNvPicPr>
          <p:nvPr/>
        </p:nvPicPr>
        <p:blipFill rotWithShape="1">
          <a:blip r:embed="rId2">
            <a:extLst>
              <a:ext uri="{28A0092B-C50C-407E-A947-70E740481C1C}">
                <a14:useLocalDpi xmlns:a14="http://schemas.microsoft.com/office/drawing/2010/main" val="0"/>
              </a:ext>
            </a:extLst>
          </a:blip>
          <a:srcRect l="11709" t="14325" r="24722" b="1805"/>
          <a:stretch/>
        </p:blipFill>
        <p:spPr>
          <a:xfrm>
            <a:off x="2259874" y="1039621"/>
            <a:ext cx="7672253" cy="5730511"/>
          </a:xfrm>
          <a:prstGeom prst="rect">
            <a:avLst/>
          </a:prstGeom>
        </p:spPr>
      </p:pic>
    </p:spTree>
    <p:extLst>
      <p:ext uri="{BB962C8B-B14F-4D97-AF65-F5344CB8AC3E}">
        <p14:creationId xmlns:p14="http://schemas.microsoft.com/office/powerpoint/2010/main" val="18154655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800C5680CCDF349AEB3FD358652A0F5" ma:contentTypeVersion="0" ma:contentTypeDescription="Create a new document." ma:contentTypeScope="" ma:versionID="5ccbd964270d96c4d5a00c9ce59fc7bf">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EF47BDFE-46A0-4745-87D6-41372F7DDBC8}">
  <ds:schemaRefs>
    <ds:schemaRef ds:uri="http://schemas.microsoft.com/sharepoint/v3/contenttype/forms"/>
  </ds:schemaRefs>
</ds:datastoreItem>
</file>

<file path=customXml/itemProps2.xml><?xml version="1.0" encoding="utf-8"?>
<ds:datastoreItem xmlns:ds="http://schemas.openxmlformats.org/officeDocument/2006/customXml" ds:itemID="{F99F0491-E997-4397-9BC4-10F6794E8104}">
  <ds:schemaRefs>
    <ds:schemaRef ds:uri="http://purl.org/dc/terms/"/>
    <ds:schemaRef ds:uri="http://purl.org/dc/dcmitype/"/>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F370368F-9934-424F-9D90-A227F74B49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tf02895256</Template>
  <TotalTime>10232</TotalTime>
  <Words>1299</Words>
  <Application>Microsoft Office PowerPoint</Application>
  <PresentationFormat>Widescreen</PresentationFormat>
  <Paragraphs>145</Paragraphs>
  <Slides>18</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Georgia</vt:lpstr>
      <vt:lpstr>Office Theme</vt:lpstr>
      <vt:lpstr>Tulare Local Health Care District  FYE June 30, 2020 Operating Budget  August 28, 2019</vt:lpstr>
      <vt:lpstr>PowerPoint Presentation</vt:lpstr>
      <vt:lpstr>FYE June 30, 2020 - Objectives</vt:lpstr>
      <vt:lpstr>FYE June 30, 2020 - Summary Analysis: History</vt:lpstr>
      <vt:lpstr> Financial Results </vt:lpstr>
      <vt:lpstr>FYE June 30, 2020 – Summary of Analysis: Key Assumptions, Findings and Results </vt:lpstr>
      <vt:lpstr>FYE June 30, 2020 – Summary of Analysis: Key Assumptions, Findings and Results (Continued)</vt:lpstr>
      <vt:lpstr>FYE June 30, 2020 – Tulare Local Health Care District – Operating Statement</vt:lpstr>
      <vt:lpstr>FYE June 30, 2020 – Tulare Local Health Care District – Statement of Cash Flows</vt:lpstr>
      <vt:lpstr>Financial Projection  Assumptions</vt:lpstr>
      <vt:lpstr> FYE June 30, 2020 – Footnotes to Revenue Assumptions</vt:lpstr>
      <vt:lpstr>FYE June 30, 2020 – Footnotes to Slide 8 Revenue Assumptions </vt:lpstr>
      <vt:lpstr>FYE June 30, 2020 – Footnotes to Revenue Assumptions</vt:lpstr>
      <vt:lpstr>FYE June 30, 2020 – Footnotes to Slide 8 (Operating Expense Assumptions) </vt:lpstr>
      <vt:lpstr>FYE June 30, 2020 – Footnotes to Slide 8 (Operating Expense Assumptions) </vt:lpstr>
      <vt:lpstr>FYE June 30, 2020 – Footnotes to Slide 8 (Nonoperating Expense Assumptions)</vt:lpstr>
      <vt:lpstr>FYE June 30, 2020 – Footnotes to Slide 8 - Chapter 9 Claims</vt:lpstr>
      <vt:lpstr>FYE June 30, 2020 – Footnotes to Slide 8 – Chapter 9 Claims and Cash Reserve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Maryjo Hackett</dc:creator>
  <cp:lastModifiedBy>Stephanie Trueblood</cp:lastModifiedBy>
  <cp:revision>232</cp:revision>
  <cp:lastPrinted>2019-08-16T18:52:12Z</cp:lastPrinted>
  <dcterms:created xsi:type="dcterms:W3CDTF">2018-02-02T20:10:32Z</dcterms:created>
  <dcterms:modified xsi:type="dcterms:W3CDTF">2019-08-26T19:04:24Z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0x010100E800C5680CCDF349AEB3FD358652A0F5</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